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3" r:id="rId2"/>
    <p:sldMasterId id="2147483686" r:id="rId3"/>
    <p:sldMasterId id="2147483698" r:id="rId4"/>
    <p:sldMasterId id="2147483710" r:id="rId5"/>
  </p:sldMasterIdLst>
  <p:notesMasterIdLst>
    <p:notesMasterId r:id="rId23"/>
  </p:notesMasterIdLst>
  <p:sldIdLst>
    <p:sldId id="256" r:id="rId6"/>
    <p:sldId id="431" r:id="rId7"/>
    <p:sldId id="387" r:id="rId8"/>
    <p:sldId id="384" r:id="rId9"/>
    <p:sldId id="348" r:id="rId10"/>
    <p:sldId id="438" r:id="rId11"/>
    <p:sldId id="432" r:id="rId12"/>
    <p:sldId id="433" r:id="rId13"/>
    <p:sldId id="392" r:id="rId14"/>
    <p:sldId id="430" r:id="rId15"/>
    <p:sldId id="437" r:id="rId16"/>
    <p:sldId id="436" r:id="rId17"/>
    <p:sldId id="435" r:id="rId18"/>
    <p:sldId id="402" r:id="rId19"/>
    <p:sldId id="414" r:id="rId20"/>
    <p:sldId id="412" r:id="rId21"/>
    <p:sldId id="3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45"/>
    <p:restoredTop sz="95255"/>
  </p:normalViewPr>
  <p:slideViewPr>
    <p:cSldViewPr snapToGrid="0" snapToObjects="1">
      <p:cViewPr varScale="1">
        <p:scale>
          <a:sx n="105" d="100"/>
          <a:sy n="105" d="100"/>
        </p:scale>
        <p:origin x="240" y="2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771B1-73CD-054A-AF65-DE0DC4D31DFE}" type="doc">
      <dgm:prSet loTypeId="urn:microsoft.com/office/officeart/2005/8/layout/chart3" loCatId="cycle" qsTypeId="urn:microsoft.com/office/officeart/2005/8/quickstyle/simple1" qsCatId="simple" csTypeId="urn:microsoft.com/office/officeart/2005/8/colors/colorful5" csCatId="colorful" phldr="1"/>
      <dgm:spPr/>
      <dgm:t>
        <a:bodyPr/>
        <a:lstStyle/>
        <a:p>
          <a:endParaRPr lang="en-US"/>
        </a:p>
      </dgm:t>
    </dgm:pt>
    <dgm:pt modelId="{09D74C1B-ED17-264C-A18E-2ED92599BE05}">
      <dgm:prSet phldrT="[Text]"/>
      <dgm:spPr/>
      <dgm:t>
        <a:bodyPr/>
        <a:lstStyle/>
        <a:p>
          <a:r>
            <a:rPr lang="en-US" dirty="0"/>
            <a:t>Texture</a:t>
          </a:r>
        </a:p>
      </dgm:t>
    </dgm:pt>
    <dgm:pt modelId="{36A6A99B-B670-8549-8A00-95757215A8D8}" type="parTrans" cxnId="{626A088B-655C-794D-ADD0-51E9FB8CBDF9}">
      <dgm:prSet/>
      <dgm:spPr/>
      <dgm:t>
        <a:bodyPr/>
        <a:lstStyle/>
        <a:p>
          <a:endParaRPr lang="en-US"/>
        </a:p>
      </dgm:t>
    </dgm:pt>
    <dgm:pt modelId="{A811DD24-B2C6-8045-8D7D-CE172F13427D}" type="sibTrans" cxnId="{626A088B-655C-794D-ADD0-51E9FB8CBDF9}">
      <dgm:prSet/>
      <dgm:spPr/>
      <dgm:t>
        <a:bodyPr/>
        <a:lstStyle/>
        <a:p>
          <a:endParaRPr lang="en-US"/>
        </a:p>
      </dgm:t>
    </dgm:pt>
    <dgm:pt modelId="{3A70DE48-C53F-8E44-BD3A-D7688D7C98BA}">
      <dgm:prSet phldrT="[Text]"/>
      <dgm:spPr/>
      <dgm:t>
        <a:bodyPr/>
        <a:lstStyle/>
        <a:p>
          <a:r>
            <a:rPr lang="en-US" dirty="0"/>
            <a:t>Color</a:t>
          </a:r>
        </a:p>
      </dgm:t>
    </dgm:pt>
    <dgm:pt modelId="{59CA6FDD-42BA-314C-9A2E-919C60DE7934}" type="sibTrans" cxnId="{37F93EF2-8210-414F-8B00-842D68846969}">
      <dgm:prSet/>
      <dgm:spPr/>
      <dgm:t>
        <a:bodyPr/>
        <a:lstStyle/>
        <a:p>
          <a:endParaRPr lang="en-US"/>
        </a:p>
      </dgm:t>
    </dgm:pt>
    <dgm:pt modelId="{CDD12B45-E90D-DE42-8E48-B51E955B406D}" type="parTrans" cxnId="{37F93EF2-8210-414F-8B00-842D68846969}">
      <dgm:prSet/>
      <dgm:spPr/>
      <dgm:t>
        <a:bodyPr/>
        <a:lstStyle/>
        <a:p>
          <a:endParaRPr lang="en-US"/>
        </a:p>
      </dgm:t>
    </dgm:pt>
    <dgm:pt modelId="{3CBE82B2-D820-8F48-8161-3991C474F7E9}">
      <dgm:prSet phldrT="[Text]"/>
      <dgm:spPr/>
      <dgm:t>
        <a:bodyPr/>
        <a:lstStyle/>
        <a:p>
          <a:r>
            <a:rPr lang="en-US" dirty="0"/>
            <a:t>Aroma</a:t>
          </a:r>
        </a:p>
      </dgm:t>
    </dgm:pt>
    <dgm:pt modelId="{7DD492D8-AFDA-9C43-8387-268535221253}" type="sibTrans" cxnId="{139B460D-DF73-F04F-85C5-0464B61E2435}">
      <dgm:prSet/>
      <dgm:spPr/>
      <dgm:t>
        <a:bodyPr/>
        <a:lstStyle/>
        <a:p>
          <a:endParaRPr lang="en-US"/>
        </a:p>
      </dgm:t>
    </dgm:pt>
    <dgm:pt modelId="{959CBCFA-260B-7144-A5B6-9CC79727A3AF}" type="parTrans" cxnId="{139B460D-DF73-F04F-85C5-0464B61E2435}">
      <dgm:prSet/>
      <dgm:spPr/>
      <dgm:t>
        <a:bodyPr/>
        <a:lstStyle/>
        <a:p>
          <a:endParaRPr lang="en-US"/>
        </a:p>
      </dgm:t>
    </dgm:pt>
    <dgm:pt modelId="{E6F46A19-B4CF-7047-BC98-51C3714C4033}">
      <dgm:prSet phldrT="[Text]"/>
      <dgm:spPr/>
      <dgm:t>
        <a:bodyPr/>
        <a:lstStyle/>
        <a:p>
          <a:r>
            <a:rPr lang="en-US" dirty="0"/>
            <a:t>Flavor</a:t>
          </a:r>
        </a:p>
      </dgm:t>
    </dgm:pt>
    <dgm:pt modelId="{CED68602-9CAD-864D-8D9E-0D0B2CAFE455}" type="sibTrans" cxnId="{1B60BEA9-AB33-3C42-9D66-47AAB6DFDE45}">
      <dgm:prSet/>
      <dgm:spPr/>
      <dgm:t>
        <a:bodyPr/>
        <a:lstStyle/>
        <a:p>
          <a:endParaRPr lang="en-US"/>
        </a:p>
      </dgm:t>
    </dgm:pt>
    <dgm:pt modelId="{77C18267-82ED-584D-B097-4549A017E021}" type="parTrans" cxnId="{1B60BEA9-AB33-3C42-9D66-47AAB6DFDE45}">
      <dgm:prSet/>
      <dgm:spPr/>
      <dgm:t>
        <a:bodyPr/>
        <a:lstStyle/>
        <a:p>
          <a:endParaRPr lang="en-US"/>
        </a:p>
      </dgm:t>
    </dgm:pt>
    <dgm:pt modelId="{5C9471DC-6676-FF46-9697-149CFBB6F2C0}" type="pres">
      <dgm:prSet presAssocID="{1A4771B1-73CD-054A-AF65-DE0DC4D31DFE}" presName="compositeShape" presStyleCnt="0">
        <dgm:presLayoutVars>
          <dgm:chMax val="7"/>
          <dgm:dir/>
          <dgm:resizeHandles val="exact"/>
        </dgm:presLayoutVars>
      </dgm:prSet>
      <dgm:spPr/>
    </dgm:pt>
    <dgm:pt modelId="{9A4D866E-209B-7348-80C3-39F7232AEFE0}" type="pres">
      <dgm:prSet presAssocID="{1A4771B1-73CD-054A-AF65-DE0DC4D31DFE}" presName="wedge1" presStyleLbl="node1" presStyleIdx="0" presStyleCnt="4"/>
      <dgm:spPr/>
    </dgm:pt>
    <dgm:pt modelId="{7B662EAE-9E92-0C4E-86BF-EC862EFA4CA6}" type="pres">
      <dgm:prSet presAssocID="{1A4771B1-73CD-054A-AF65-DE0DC4D31DFE}" presName="wedge1Tx" presStyleLbl="node1" presStyleIdx="0" presStyleCnt="4">
        <dgm:presLayoutVars>
          <dgm:chMax val="0"/>
          <dgm:chPref val="0"/>
          <dgm:bulletEnabled val="1"/>
        </dgm:presLayoutVars>
      </dgm:prSet>
      <dgm:spPr/>
    </dgm:pt>
    <dgm:pt modelId="{5FB9114F-4AA1-6E4C-9BDF-07C72FA597AA}" type="pres">
      <dgm:prSet presAssocID="{1A4771B1-73CD-054A-AF65-DE0DC4D31DFE}" presName="wedge2" presStyleLbl="node1" presStyleIdx="1" presStyleCnt="4"/>
      <dgm:spPr/>
    </dgm:pt>
    <dgm:pt modelId="{F8B1C6B3-EB1C-324F-AC83-D6E205C8FC4A}" type="pres">
      <dgm:prSet presAssocID="{1A4771B1-73CD-054A-AF65-DE0DC4D31DFE}" presName="wedge2Tx" presStyleLbl="node1" presStyleIdx="1" presStyleCnt="4">
        <dgm:presLayoutVars>
          <dgm:chMax val="0"/>
          <dgm:chPref val="0"/>
          <dgm:bulletEnabled val="1"/>
        </dgm:presLayoutVars>
      </dgm:prSet>
      <dgm:spPr/>
    </dgm:pt>
    <dgm:pt modelId="{ECCE6341-A165-5344-A45D-4D6B81E3B2DF}" type="pres">
      <dgm:prSet presAssocID="{1A4771B1-73CD-054A-AF65-DE0DC4D31DFE}" presName="wedge3" presStyleLbl="node1" presStyleIdx="2" presStyleCnt="4"/>
      <dgm:spPr/>
    </dgm:pt>
    <dgm:pt modelId="{4B1D4FF0-79ED-BA44-B7CD-7AE02F84DFA3}" type="pres">
      <dgm:prSet presAssocID="{1A4771B1-73CD-054A-AF65-DE0DC4D31DFE}" presName="wedge3Tx" presStyleLbl="node1" presStyleIdx="2" presStyleCnt="4">
        <dgm:presLayoutVars>
          <dgm:chMax val="0"/>
          <dgm:chPref val="0"/>
          <dgm:bulletEnabled val="1"/>
        </dgm:presLayoutVars>
      </dgm:prSet>
      <dgm:spPr/>
    </dgm:pt>
    <dgm:pt modelId="{27DB465A-991B-294D-80B2-C70A3C71C885}" type="pres">
      <dgm:prSet presAssocID="{1A4771B1-73CD-054A-AF65-DE0DC4D31DFE}" presName="wedge4" presStyleLbl="node1" presStyleIdx="3" presStyleCnt="4"/>
      <dgm:spPr/>
    </dgm:pt>
    <dgm:pt modelId="{1E97C483-477B-A64F-97A4-0189B1E3A64C}" type="pres">
      <dgm:prSet presAssocID="{1A4771B1-73CD-054A-AF65-DE0DC4D31DFE}" presName="wedge4Tx" presStyleLbl="node1" presStyleIdx="3" presStyleCnt="4">
        <dgm:presLayoutVars>
          <dgm:chMax val="0"/>
          <dgm:chPref val="0"/>
          <dgm:bulletEnabled val="1"/>
        </dgm:presLayoutVars>
      </dgm:prSet>
      <dgm:spPr/>
    </dgm:pt>
  </dgm:ptLst>
  <dgm:cxnLst>
    <dgm:cxn modelId="{79149A05-C6A5-3A41-8734-8DFC0A094E8F}" type="presOf" srcId="{3A70DE48-C53F-8E44-BD3A-D7688D7C98BA}" destId="{F8B1C6B3-EB1C-324F-AC83-D6E205C8FC4A}" srcOrd="1" destOrd="0" presId="urn:microsoft.com/office/officeart/2005/8/layout/chart3"/>
    <dgm:cxn modelId="{23FC1E06-AFE2-C14A-B28F-005E3FCDD8D8}" type="presOf" srcId="{1A4771B1-73CD-054A-AF65-DE0DC4D31DFE}" destId="{5C9471DC-6676-FF46-9697-149CFBB6F2C0}" srcOrd="0" destOrd="0" presId="urn:microsoft.com/office/officeart/2005/8/layout/chart3"/>
    <dgm:cxn modelId="{139B460D-DF73-F04F-85C5-0464B61E2435}" srcId="{1A4771B1-73CD-054A-AF65-DE0DC4D31DFE}" destId="{3CBE82B2-D820-8F48-8161-3991C474F7E9}" srcOrd="3" destOrd="0" parTransId="{959CBCFA-260B-7144-A5B6-9CC79727A3AF}" sibTransId="{7DD492D8-AFDA-9C43-8387-268535221253}"/>
    <dgm:cxn modelId="{E905E442-7BB4-1F44-93CC-D957EDA4DEF4}" type="presOf" srcId="{09D74C1B-ED17-264C-A18E-2ED92599BE05}" destId="{9A4D866E-209B-7348-80C3-39F7232AEFE0}" srcOrd="0" destOrd="0" presId="urn:microsoft.com/office/officeart/2005/8/layout/chart3"/>
    <dgm:cxn modelId="{C3E93A43-322F-754A-A27B-4B06F4F87B62}" type="presOf" srcId="{3CBE82B2-D820-8F48-8161-3991C474F7E9}" destId="{1E97C483-477B-A64F-97A4-0189B1E3A64C}" srcOrd="1" destOrd="0" presId="urn:microsoft.com/office/officeart/2005/8/layout/chart3"/>
    <dgm:cxn modelId="{7F0CEC82-40AA-F849-88BD-B86EF322ED8D}" type="presOf" srcId="{E6F46A19-B4CF-7047-BC98-51C3714C4033}" destId="{ECCE6341-A165-5344-A45D-4D6B81E3B2DF}" srcOrd="0" destOrd="0" presId="urn:microsoft.com/office/officeart/2005/8/layout/chart3"/>
    <dgm:cxn modelId="{8AA00185-A018-C847-ADC9-36AA8587BA63}" type="presOf" srcId="{3A70DE48-C53F-8E44-BD3A-D7688D7C98BA}" destId="{5FB9114F-4AA1-6E4C-9BDF-07C72FA597AA}" srcOrd="0" destOrd="0" presId="urn:microsoft.com/office/officeart/2005/8/layout/chart3"/>
    <dgm:cxn modelId="{B22E3688-514C-984E-846B-D700A313BCF1}" type="presOf" srcId="{3CBE82B2-D820-8F48-8161-3991C474F7E9}" destId="{27DB465A-991B-294D-80B2-C70A3C71C885}" srcOrd="0" destOrd="0" presId="urn:microsoft.com/office/officeart/2005/8/layout/chart3"/>
    <dgm:cxn modelId="{626A088B-655C-794D-ADD0-51E9FB8CBDF9}" srcId="{1A4771B1-73CD-054A-AF65-DE0DC4D31DFE}" destId="{09D74C1B-ED17-264C-A18E-2ED92599BE05}" srcOrd="0" destOrd="0" parTransId="{36A6A99B-B670-8549-8A00-95757215A8D8}" sibTransId="{A811DD24-B2C6-8045-8D7D-CE172F13427D}"/>
    <dgm:cxn modelId="{1B60BEA9-AB33-3C42-9D66-47AAB6DFDE45}" srcId="{1A4771B1-73CD-054A-AF65-DE0DC4D31DFE}" destId="{E6F46A19-B4CF-7047-BC98-51C3714C4033}" srcOrd="2" destOrd="0" parTransId="{77C18267-82ED-584D-B097-4549A017E021}" sibTransId="{CED68602-9CAD-864D-8D9E-0D0B2CAFE455}"/>
    <dgm:cxn modelId="{162CF0C8-C84B-A24D-BDB4-693B01A9D547}" type="presOf" srcId="{E6F46A19-B4CF-7047-BC98-51C3714C4033}" destId="{4B1D4FF0-79ED-BA44-B7CD-7AE02F84DFA3}" srcOrd="1" destOrd="0" presId="urn:microsoft.com/office/officeart/2005/8/layout/chart3"/>
    <dgm:cxn modelId="{06F61DF2-3EEB-7940-B4AA-2C595152E18A}" type="presOf" srcId="{09D74C1B-ED17-264C-A18E-2ED92599BE05}" destId="{7B662EAE-9E92-0C4E-86BF-EC862EFA4CA6}" srcOrd="1" destOrd="0" presId="urn:microsoft.com/office/officeart/2005/8/layout/chart3"/>
    <dgm:cxn modelId="{37F93EF2-8210-414F-8B00-842D68846969}" srcId="{1A4771B1-73CD-054A-AF65-DE0DC4D31DFE}" destId="{3A70DE48-C53F-8E44-BD3A-D7688D7C98BA}" srcOrd="1" destOrd="0" parTransId="{CDD12B45-E90D-DE42-8E48-B51E955B406D}" sibTransId="{59CA6FDD-42BA-314C-9A2E-919C60DE7934}"/>
    <dgm:cxn modelId="{6F1BEDD9-0592-E944-9EE0-91E9A773CB95}" type="presParOf" srcId="{5C9471DC-6676-FF46-9697-149CFBB6F2C0}" destId="{9A4D866E-209B-7348-80C3-39F7232AEFE0}" srcOrd="0" destOrd="0" presId="urn:microsoft.com/office/officeart/2005/8/layout/chart3"/>
    <dgm:cxn modelId="{B15104E7-0A21-5346-AA20-C3CECB162A03}" type="presParOf" srcId="{5C9471DC-6676-FF46-9697-149CFBB6F2C0}" destId="{7B662EAE-9E92-0C4E-86BF-EC862EFA4CA6}" srcOrd="1" destOrd="0" presId="urn:microsoft.com/office/officeart/2005/8/layout/chart3"/>
    <dgm:cxn modelId="{FFD2EB75-F86E-E148-915B-2A2B5C960F32}" type="presParOf" srcId="{5C9471DC-6676-FF46-9697-149CFBB6F2C0}" destId="{5FB9114F-4AA1-6E4C-9BDF-07C72FA597AA}" srcOrd="2" destOrd="0" presId="urn:microsoft.com/office/officeart/2005/8/layout/chart3"/>
    <dgm:cxn modelId="{86519FF0-DA00-6742-B052-ED1D341E087A}" type="presParOf" srcId="{5C9471DC-6676-FF46-9697-149CFBB6F2C0}" destId="{F8B1C6B3-EB1C-324F-AC83-D6E205C8FC4A}" srcOrd="3" destOrd="0" presId="urn:microsoft.com/office/officeart/2005/8/layout/chart3"/>
    <dgm:cxn modelId="{EB06FF7C-B4D9-1A43-A82A-610CB3CF26F3}" type="presParOf" srcId="{5C9471DC-6676-FF46-9697-149CFBB6F2C0}" destId="{ECCE6341-A165-5344-A45D-4D6B81E3B2DF}" srcOrd="4" destOrd="0" presId="urn:microsoft.com/office/officeart/2005/8/layout/chart3"/>
    <dgm:cxn modelId="{D3363656-DA35-D944-908C-A5B3270703C8}" type="presParOf" srcId="{5C9471DC-6676-FF46-9697-149CFBB6F2C0}" destId="{4B1D4FF0-79ED-BA44-B7CD-7AE02F84DFA3}" srcOrd="5" destOrd="0" presId="urn:microsoft.com/office/officeart/2005/8/layout/chart3"/>
    <dgm:cxn modelId="{EB2C48AD-2DCE-3B43-AD74-DB35E38F8903}" type="presParOf" srcId="{5C9471DC-6676-FF46-9697-149CFBB6F2C0}" destId="{27DB465A-991B-294D-80B2-C70A3C71C885}" srcOrd="6" destOrd="0" presId="urn:microsoft.com/office/officeart/2005/8/layout/chart3"/>
    <dgm:cxn modelId="{9F683F67-1D57-584E-AB07-185E7AB61958}" type="presParOf" srcId="{5C9471DC-6676-FF46-9697-149CFBB6F2C0}" destId="{1E97C483-477B-A64F-97A4-0189B1E3A64C}"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EB101C-4D35-A741-B015-258E781726C9}" type="doc">
      <dgm:prSet loTypeId="urn:microsoft.com/office/officeart/2005/8/layout/chart3" loCatId="" qsTypeId="urn:microsoft.com/office/officeart/2005/8/quickstyle/simple1" qsCatId="simple" csTypeId="urn:microsoft.com/office/officeart/2005/8/colors/colorful1" csCatId="colorful" phldr="1"/>
      <dgm:spPr/>
    </dgm:pt>
    <dgm:pt modelId="{A8098772-5B48-A94C-B650-3E2A9EE444CD}">
      <dgm:prSet phldrT="[Text]"/>
      <dgm:spPr/>
      <dgm:t>
        <a:bodyPr/>
        <a:lstStyle/>
        <a:p>
          <a:r>
            <a:rPr lang="en-US" dirty="0">
              <a:solidFill>
                <a:schemeClr val="bg1"/>
              </a:solidFill>
              <a:latin typeface="Arial" charset="0"/>
              <a:cs typeface="Times New Roman" charset="0"/>
            </a:rPr>
            <a:t>Bitter</a:t>
          </a:r>
          <a:endParaRPr lang="en-US" dirty="0">
            <a:solidFill>
              <a:schemeClr val="bg1"/>
            </a:solidFill>
          </a:endParaRPr>
        </a:p>
      </dgm:t>
    </dgm:pt>
    <dgm:pt modelId="{5F94FA73-5095-D94F-AB68-AC90867C8FFF}" type="parTrans" cxnId="{F85BB515-49D0-0948-83D4-49AFD0C04E44}">
      <dgm:prSet/>
      <dgm:spPr/>
      <dgm:t>
        <a:bodyPr/>
        <a:lstStyle/>
        <a:p>
          <a:endParaRPr lang="en-US"/>
        </a:p>
      </dgm:t>
    </dgm:pt>
    <dgm:pt modelId="{3E38F3AC-E0F4-E34A-9DDA-1ACE2535EBD9}" type="sibTrans" cxnId="{F85BB515-49D0-0948-83D4-49AFD0C04E44}">
      <dgm:prSet/>
      <dgm:spPr/>
      <dgm:t>
        <a:bodyPr/>
        <a:lstStyle/>
        <a:p>
          <a:endParaRPr lang="en-US"/>
        </a:p>
      </dgm:t>
    </dgm:pt>
    <dgm:pt modelId="{7B1475E1-6774-DC44-B28A-9A912337A4B1}">
      <dgm:prSet phldrT="[Text]"/>
      <dgm:spPr>
        <a:solidFill>
          <a:schemeClr val="tx2"/>
        </a:solidFill>
      </dgm:spPr>
      <dgm:t>
        <a:bodyPr/>
        <a:lstStyle/>
        <a:p>
          <a:r>
            <a:rPr lang="en-US" dirty="0">
              <a:solidFill>
                <a:schemeClr val="bg1"/>
              </a:solidFill>
              <a:latin typeface="Arial" charset="0"/>
              <a:cs typeface="Times New Roman" charset="0"/>
            </a:rPr>
            <a:t>Salty</a:t>
          </a:r>
          <a:endParaRPr lang="en-US" dirty="0">
            <a:solidFill>
              <a:schemeClr val="bg1"/>
            </a:solidFill>
          </a:endParaRPr>
        </a:p>
      </dgm:t>
    </dgm:pt>
    <dgm:pt modelId="{C255A2BC-1377-5341-8625-4B8567A93219}" type="parTrans" cxnId="{DBE6B672-F08D-3F41-A024-A4F656395EE5}">
      <dgm:prSet/>
      <dgm:spPr/>
      <dgm:t>
        <a:bodyPr/>
        <a:lstStyle/>
        <a:p>
          <a:endParaRPr lang="en-US"/>
        </a:p>
      </dgm:t>
    </dgm:pt>
    <dgm:pt modelId="{FDCEE9BB-417C-0344-992B-3AAFFF608237}" type="sibTrans" cxnId="{DBE6B672-F08D-3F41-A024-A4F656395EE5}">
      <dgm:prSet/>
      <dgm:spPr/>
      <dgm:t>
        <a:bodyPr/>
        <a:lstStyle/>
        <a:p>
          <a:endParaRPr lang="en-US"/>
        </a:p>
      </dgm:t>
    </dgm:pt>
    <dgm:pt modelId="{63AEB53F-AC01-CF4C-A1D7-0B28FB3DF70D}">
      <dgm:prSet phldrT="[Text]"/>
      <dgm:spPr/>
      <dgm:t>
        <a:bodyPr/>
        <a:lstStyle/>
        <a:p>
          <a:r>
            <a:rPr lang="en-US" dirty="0">
              <a:solidFill>
                <a:schemeClr val="bg1"/>
              </a:solidFill>
              <a:latin typeface="Arial" charset="0"/>
              <a:cs typeface="Times New Roman" charset="0"/>
            </a:rPr>
            <a:t>Sour</a:t>
          </a:r>
          <a:endParaRPr lang="en-US" dirty="0">
            <a:solidFill>
              <a:schemeClr val="bg1"/>
            </a:solidFill>
          </a:endParaRPr>
        </a:p>
      </dgm:t>
    </dgm:pt>
    <dgm:pt modelId="{A84AA013-D1EC-F542-A857-322D9E2B88A2}" type="parTrans" cxnId="{F3150509-22FE-7C4F-83AF-670FDC255B67}">
      <dgm:prSet/>
      <dgm:spPr/>
      <dgm:t>
        <a:bodyPr/>
        <a:lstStyle/>
        <a:p>
          <a:endParaRPr lang="en-US"/>
        </a:p>
      </dgm:t>
    </dgm:pt>
    <dgm:pt modelId="{A6720A8B-584D-364D-91A7-19D4CB929D58}" type="sibTrans" cxnId="{F3150509-22FE-7C4F-83AF-670FDC255B67}">
      <dgm:prSet/>
      <dgm:spPr/>
      <dgm:t>
        <a:bodyPr/>
        <a:lstStyle/>
        <a:p>
          <a:endParaRPr lang="en-US"/>
        </a:p>
      </dgm:t>
    </dgm:pt>
    <dgm:pt modelId="{DD659FC0-A676-9943-8B9B-37B2ADC458D9}">
      <dgm:prSet phldrT="[Text]"/>
      <dgm:spPr/>
      <dgm:t>
        <a:bodyPr/>
        <a:lstStyle/>
        <a:p>
          <a:r>
            <a:rPr lang="en-US" dirty="0">
              <a:solidFill>
                <a:schemeClr val="bg1"/>
              </a:solidFill>
              <a:latin typeface="Arial" charset="0"/>
              <a:cs typeface="Times New Roman" charset="0"/>
            </a:rPr>
            <a:t>Sweet</a:t>
          </a:r>
          <a:endParaRPr lang="en-US" dirty="0">
            <a:solidFill>
              <a:schemeClr val="bg1"/>
            </a:solidFill>
          </a:endParaRPr>
        </a:p>
      </dgm:t>
    </dgm:pt>
    <dgm:pt modelId="{03AB36B9-FD1E-7243-A90F-D53349E45C5E}" type="parTrans" cxnId="{54012C28-2109-DC4E-9642-A290CD2FA7EE}">
      <dgm:prSet/>
      <dgm:spPr/>
      <dgm:t>
        <a:bodyPr/>
        <a:lstStyle/>
        <a:p>
          <a:endParaRPr lang="en-US"/>
        </a:p>
      </dgm:t>
    </dgm:pt>
    <dgm:pt modelId="{A89E5F15-3A6F-BD4E-99E8-9676AE5C4E55}" type="sibTrans" cxnId="{54012C28-2109-DC4E-9642-A290CD2FA7EE}">
      <dgm:prSet/>
      <dgm:spPr/>
      <dgm:t>
        <a:bodyPr/>
        <a:lstStyle/>
        <a:p>
          <a:endParaRPr lang="en-US"/>
        </a:p>
      </dgm:t>
    </dgm:pt>
    <dgm:pt modelId="{B82829A6-9A87-E24C-8824-33A39FE2BDC6}">
      <dgm:prSet phldrT="[Text]"/>
      <dgm:spPr/>
      <dgm:t>
        <a:bodyPr/>
        <a:lstStyle/>
        <a:p>
          <a:r>
            <a:rPr lang="en-US" dirty="0">
              <a:solidFill>
                <a:schemeClr val="bg1"/>
              </a:solidFill>
              <a:latin typeface="Arial" charset="0"/>
              <a:cs typeface="Times New Roman" charset="0"/>
            </a:rPr>
            <a:t>Umami</a:t>
          </a:r>
          <a:endParaRPr lang="en-US" dirty="0">
            <a:solidFill>
              <a:schemeClr val="bg1"/>
            </a:solidFill>
          </a:endParaRPr>
        </a:p>
      </dgm:t>
    </dgm:pt>
    <dgm:pt modelId="{388F1AAA-4A2A-1F47-8403-549185905C4D}" type="parTrans" cxnId="{2D15FB85-F50A-EF4F-BCC4-B2E17210AD54}">
      <dgm:prSet/>
      <dgm:spPr/>
      <dgm:t>
        <a:bodyPr/>
        <a:lstStyle/>
        <a:p>
          <a:endParaRPr lang="en-US"/>
        </a:p>
      </dgm:t>
    </dgm:pt>
    <dgm:pt modelId="{F7E2D3AA-65EB-BE43-A855-9B9FC55158B3}" type="sibTrans" cxnId="{2D15FB85-F50A-EF4F-BCC4-B2E17210AD54}">
      <dgm:prSet/>
      <dgm:spPr/>
      <dgm:t>
        <a:bodyPr/>
        <a:lstStyle/>
        <a:p>
          <a:endParaRPr lang="en-US"/>
        </a:p>
      </dgm:t>
    </dgm:pt>
    <dgm:pt modelId="{64C42515-C344-934C-982B-D19954BF17D8}" type="pres">
      <dgm:prSet presAssocID="{EEEB101C-4D35-A741-B015-258E781726C9}" presName="compositeShape" presStyleCnt="0">
        <dgm:presLayoutVars>
          <dgm:chMax val="7"/>
          <dgm:dir/>
          <dgm:resizeHandles val="exact"/>
        </dgm:presLayoutVars>
      </dgm:prSet>
      <dgm:spPr/>
    </dgm:pt>
    <dgm:pt modelId="{17488715-1E64-F14D-AEDC-693F41425135}" type="pres">
      <dgm:prSet presAssocID="{EEEB101C-4D35-A741-B015-258E781726C9}" presName="wedge1" presStyleLbl="node1" presStyleIdx="0" presStyleCnt="5"/>
      <dgm:spPr/>
    </dgm:pt>
    <dgm:pt modelId="{F33490BE-3B02-4D4D-AD66-37FD6C2BDF31}" type="pres">
      <dgm:prSet presAssocID="{EEEB101C-4D35-A741-B015-258E781726C9}" presName="wedge1Tx" presStyleLbl="node1" presStyleIdx="0" presStyleCnt="5">
        <dgm:presLayoutVars>
          <dgm:chMax val="0"/>
          <dgm:chPref val="0"/>
          <dgm:bulletEnabled val="1"/>
        </dgm:presLayoutVars>
      </dgm:prSet>
      <dgm:spPr/>
    </dgm:pt>
    <dgm:pt modelId="{F364E13F-AF0C-E541-A3B4-BFE845050ECC}" type="pres">
      <dgm:prSet presAssocID="{EEEB101C-4D35-A741-B015-258E781726C9}" presName="wedge2" presStyleLbl="node1" presStyleIdx="1" presStyleCnt="5"/>
      <dgm:spPr/>
    </dgm:pt>
    <dgm:pt modelId="{126E61B3-6487-EE49-85A0-33FF5C80044B}" type="pres">
      <dgm:prSet presAssocID="{EEEB101C-4D35-A741-B015-258E781726C9}" presName="wedge2Tx" presStyleLbl="node1" presStyleIdx="1" presStyleCnt="5">
        <dgm:presLayoutVars>
          <dgm:chMax val="0"/>
          <dgm:chPref val="0"/>
          <dgm:bulletEnabled val="1"/>
        </dgm:presLayoutVars>
      </dgm:prSet>
      <dgm:spPr/>
    </dgm:pt>
    <dgm:pt modelId="{580065BB-EE24-1449-909D-F75B9DF5DE7A}" type="pres">
      <dgm:prSet presAssocID="{EEEB101C-4D35-A741-B015-258E781726C9}" presName="wedge3" presStyleLbl="node1" presStyleIdx="2" presStyleCnt="5"/>
      <dgm:spPr/>
    </dgm:pt>
    <dgm:pt modelId="{AA721E09-1F03-BB43-B7C0-9331A0A49D73}" type="pres">
      <dgm:prSet presAssocID="{EEEB101C-4D35-A741-B015-258E781726C9}" presName="wedge3Tx" presStyleLbl="node1" presStyleIdx="2" presStyleCnt="5">
        <dgm:presLayoutVars>
          <dgm:chMax val="0"/>
          <dgm:chPref val="0"/>
          <dgm:bulletEnabled val="1"/>
        </dgm:presLayoutVars>
      </dgm:prSet>
      <dgm:spPr/>
    </dgm:pt>
    <dgm:pt modelId="{DE88D0B5-A25C-0D45-ABFD-62C245705475}" type="pres">
      <dgm:prSet presAssocID="{EEEB101C-4D35-A741-B015-258E781726C9}" presName="wedge4" presStyleLbl="node1" presStyleIdx="3" presStyleCnt="5"/>
      <dgm:spPr/>
    </dgm:pt>
    <dgm:pt modelId="{D71CF401-9F41-8149-82E6-0BB9DD8647C4}" type="pres">
      <dgm:prSet presAssocID="{EEEB101C-4D35-A741-B015-258E781726C9}" presName="wedge4Tx" presStyleLbl="node1" presStyleIdx="3" presStyleCnt="5">
        <dgm:presLayoutVars>
          <dgm:chMax val="0"/>
          <dgm:chPref val="0"/>
          <dgm:bulletEnabled val="1"/>
        </dgm:presLayoutVars>
      </dgm:prSet>
      <dgm:spPr/>
    </dgm:pt>
    <dgm:pt modelId="{5549CECA-E0C8-C540-8BA7-783DB6AECE39}" type="pres">
      <dgm:prSet presAssocID="{EEEB101C-4D35-A741-B015-258E781726C9}" presName="wedge5" presStyleLbl="node1" presStyleIdx="4" presStyleCnt="5"/>
      <dgm:spPr/>
    </dgm:pt>
    <dgm:pt modelId="{2AD555E5-5742-644E-BCB2-D4B2944843BD}" type="pres">
      <dgm:prSet presAssocID="{EEEB101C-4D35-A741-B015-258E781726C9}" presName="wedge5Tx" presStyleLbl="node1" presStyleIdx="4" presStyleCnt="5">
        <dgm:presLayoutVars>
          <dgm:chMax val="0"/>
          <dgm:chPref val="0"/>
          <dgm:bulletEnabled val="1"/>
        </dgm:presLayoutVars>
      </dgm:prSet>
      <dgm:spPr/>
    </dgm:pt>
  </dgm:ptLst>
  <dgm:cxnLst>
    <dgm:cxn modelId="{B69F9606-A7D6-C840-936D-7138D5496F19}" type="presOf" srcId="{B82829A6-9A87-E24C-8824-33A39FE2BDC6}" destId="{5549CECA-E0C8-C540-8BA7-783DB6AECE39}" srcOrd="0" destOrd="0" presId="urn:microsoft.com/office/officeart/2005/8/layout/chart3"/>
    <dgm:cxn modelId="{F3150509-22FE-7C4F-83AF-670FDC255B67}" srcId="{EEEB101C-4D35-A741-B015-258E781726C9}" destId="{63AEB53F-AC01-CF4C-A1D7-0B28FB3DF70D}" srcOrd="2" destOrd="0" parTransId="{A84AA013-D1EC-F542-A857-322D9E2B88A2}" sibTransId="{A6720A8B-584D-364D-91A7-19D4CB929D58}"/>
    <dgm:cxn modelId="{F85BB515-49D0-0948-83D4-49AFD0C04E44}" srcId="{EEEB101C-4D35-A741-B015-258E781726C9}" destId="{A8098772-5B48-A94C-B650-3E2A9EE444CD}" srcOrd="0" destOrd="0" parTransId="{5F94FA73-5095-D94F-AB68-AC90867C8FFF}" sibTransId="{3E38F3AC-E0F4-E34A-9DDA-1ACE2535EBD9}"/>
    <dgm:cxn modelId="{54012C28-2109-DC4E-9642-A290CD2FA7EE}" srcId="{EEEB101C-4D35-A741-B015-258E781726C9}" destId="{DD659FC0-A676-9943-8B9B-37B2ADC458D9}" srcOrd="3" destOrd="0" parTransId="{03AB36B9-FD1E-7243-A90F-D53349E45C5E}" sibTransId="{A89E5F15-3A6F-BD4E-99E8-9676AE5C4E55}"/>
    <dgm:cxn modelId="{CC2C7538-6BE0-4B47-BF83-E15BB87A12B3}" type="presOf" srcId="{7B1475E1-6774-DC44-B28A-9A912337A4B1}" destId="{F364E13F-AF0C-E541-A3B4-BFE845050ECC}" srcOrd="0" destOrd="0" presId="urn:microsoft.com/office/officeart/2005/8/layout/chart3"/>
    <dgm:cxn modelId="{633F0A3D-408E-F74A-88F8-0FFC7972C8D3}" type="presOf" srcId="{EEEB101C-4D35-A741-B015-258E781726C9}" destId="{64C42515-C344-934C-982B-D19954BF17D8}" srcOrd="0" destOrd="0" presId="urn:microsoft.com/office/officeart/2005/8/layout/chart3"/>
    <dgm:cxn modelId="{D6DE3C44-130B-D040-BAFC-B76C2D262E61}" type="presOf" srcId="{7B1475E1-6774-DC44-B28A-9A912337A4B1}" destId="{126E61B3-6487-EE49-85A0-33FF5C80044B}" srcOrd="1" destOrd="0" presId="urn:microsoft.com/office/officeart/2005/8/layout/chart3"/>
    <dgm:cxn modelId="{DBE6B672-F08D-3F41-A024-A4F656395EE5}" srcId="{EEEB101C-4D35-A741-B015-258E781726C9}" destId="{7B1475E1-6774-DC44-B28A-9A912337A4B1}" srcOrd="1" destOrd="0" parTransId="{C255A2BC-1377-5341-8625-4B8567A93219}" sibTransId="{FDCEE9BB-417C-0344-992B-3AAFFF608237}"/>
    <dgm:cxn modelId="{57C3DA77-24E5-1F4B-9FA9-306932700F79}" type="presOf" srcId="{63AEB53F-AC01-CF4C-A1D7-0B28FB3DF70D}" destId="{AA721E09-1F03-BB43-B7C0-9331A0A49D73}" srcOrd="1" destOrd="0" presId="urn:microsoft.com/office/officeart/2005/8/layout/chart3"/>
    <dgm:cxn modelId="{2D15FB85-F50A-EF4F-BCC4-B2E17210AD54}" srcId="{EEEB101C-4D35-A741-B015-258E781726C9}" destId="{B82829A6-9A87-E24C-8824-33A39FE2BDC6}" srcOrd="4" destOrd="0" parTransId="{388F1AAA-4A2A-1F47-8403-549185905C4D}" sibTransId="{F7E2D3AA-65EB-BE43-A855-9B9FC55158B3}"/>
    <dgm:cxn modelId="{FE3B5C93-83DA-C147-A8C4-7D05B8166EF5}" type="presOf" srcId="{B82829A6-9A87-E24C-8824-33A39FE2BDC6}" destId="{2AD555E5-5742-644E-BCB2-D4B2944843BD}" srcOrd="1" destOrd="0" presId="urn:microsoft.com/office/officeart/2005/8/layout/chart3"/>
    <dgm:cxn modelId="{57F16E9D-918E-1448-98B1-76FA1052AFBE}" type="presOf" srcId="{A8098772-5B48-A94C-B650-3E2A9EE444CD}" destId="{17488715-1E64-F14D-AEDC-693F41425135}" srcOrd="0" destOrd="0" presId="urn:microsoft.com/office/officeart/2005/8/layout/chart3"/>
    <dgm:cxn modelId="{9C16999E-8959-004D-8534-166612B0B0FA}" type="presOf" srcId="{A8098772-5B48-A94C-B650-3E2A9EE444CD}" destId="{F33490BE-3B02-4D4D-AD66-37FD6C2BDF31}" srcOrd="1" destOrd="0" presId="urn:microsoft.com/office/officeart/2005/8/layout/chart3"/>
    <dgm:cxn modelId="{167008B5-8604-9A40-AD1D-35286DAA95AA}" type="presOf" srcId="{DD659FC0-A676-9943-8B9B-37B2ADC458D9}" destId="{D71CF401-9F41-8149-82E6-0BB9DD8647C4}" srcOrd="1" destOrd="0" presId="urn:microsoft.com/office/officeart/2005/8/layout/chart3"/>
    <dgm:cxn modelId="{DAE883CF-81C3-1743-8AC9-A2D143B1ED51}" type="presOf" srcId="{63AEB53F-AC01-CF4C-A1D7-0B28FB3DF70D}" destId="{580065BB-EE24-1449-909D-F75B9DF5DE7A}" srcOrd="0" destOrd="0" presId="urn:microsoft.com/office/officeart/2005/8/layout/chart3"/>
    <dgm:cxn modelId="{A78E42E5-F18B-2849-B12B-DB1BB0E2E88B}" type="presOf" srcId="{DD659FC0-A676-9943-8B9B-37B2ADC458D9}" destId="{DE88D0B5-A25C-0D45-ABFD-62C245705475}" srcOrd="0" destOrd="0" presId="urn:microsoft.com/office/officeart/2005/8/layout/chart3"/>
    <dgm:cxn modelId="{49122CB3-01B1-B14D-A5FA-0E8427446C9F}" type="presParOf" srcId="{64C42515-C344-934C-982B-D19954BF17D8}" destId="{17488715-1E64-F14D-AEDC-693F41425135}" srcOrd="0" destOrd="0" presId="urn:microsoft.com/office/officeart/2005/8/layout/chart3"/>
    <dgm:cxn modelId="{1E681BCC-911F-694D-BBE2-8DBC7F081317}" type="presParOf" srcId="{64C42515-C344-934C-982B-D19954BF17D8}" destId="{F33490BE-3B02-4D4D-AD66-37FD6C2BDF31}" srcOrd="1" destOrd="0" presId="urn:microsoft.com/office/officeart/2005/8/layout/chart3"/>
    <dgm:cxn modelId="{9EE3B361-6E20-D44C-85C8-6F9DF51A7108}" type="presParOf" srcId="{64C42515-C344-934C-982B-D19954BF17D8}" destId="{F364E13F-AF0C-E541-A3B4-BFE845050ECC}" srcOrd="2" destOrd="0" presId="urn:microsoft.com/office/officeart/2005/8/layout/chart3"/>
    <dgm:cxn modelId="{3F595250-8062-6E44-BEA5-DFC724919808}" type="presParOf" srcId="{64C42515-C344-934C-982B-D19954BF17D8}" destId="{126E61B3-6487-EE49-85A0-33FF5C80044B}" srcOrd="3" destOrd="0" presId="urn:microsoft.com/office/officeart/2005/8/layout/chart3"/>
    <dgm:cxn modelId="{DBA86BDE-BC11-CF41-B17F-BD0A8810FD3C}" type="presParOf" srcId="{64C42515-C344-934C-982B-D19954BF17D8}" destId="{580065BB-EE24-1449-909D-F75B9DF5DE7A}" srcOrd="4" destOrd="0" presId="urn:microsoft.com/office/officeart/2005/8/layout/chart3"/>
    <dgm:cxn modelId="{2735FE92-349B-5E4A-AC83-832E36AF0BAE}" type="presParOf" srcId="{64C42515-C344-934C-982B-D19954BF17D8}" destId="{AA721E09-1F03-BB43-B7C0-9331A0A49D73}" srcOrd="5" destOrd="0" presId="urn:microsoft.com/office/officeart/2005/8/layout/chart3"/>
    <dgm:cxn modelId="{0AE55DA9-F46C-2A45-939C-683D1F1E7AAE}" type="presParOf" srcId="{64C42515-C344-934C-982B-D19954BF17D8}" destId="{DE88D0B5-A25C-0D45-ABFD-62C245705475}" srcOrd="6" destOrd="0" presId="urn:microsoft.com/office/officeart/2005/8/layout/chart3"/>
    <dgm:cxn modelId="{D0758B3B-2393-1C4F-ABAA-697803C80A66}" type="presParOf" srcId="{64C42515-C344-934C-982B-D19954BF17D8}" destId="{D71CF401-9F41-8149-82E6-0BB9DD8647C4}" srcOrd="7" destOrd="0" presId="urn:microsoft.com/office/officeart/2005/8/layout/chart3"/>
    <dgm:cxn modelId="{C23E9062-E4EE-214B-96EE-49BB1AE668DC}" type="presParOf" srcId="{64C42515-C344-934C-982B-D19954BF17D8}" destId="{5549CECA-E0C8-C540-8BA7-783DB6AECE39}" srcOrd="8" destOrd="0" presId="urn:microsoft.com/office/officeart/2005/8/layout/chart3"/>
    <dgm:cxn modelId="{83EA3F8C-8A0B-C042-A820-23BEEDCE7353}" type="presParOf" srcId="{64C42515-C344-934C-982B-D19954BF17D8}" destId="{2AD555E5-5742-644E-BCB2-D4B2944843BD}" srcOrd="9"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D866E-209B-7348-80C3-39F7232AEFE0}">
      <dsp:nvSpPr>
        <dsp:cNvPr id="0" name=""/>
        <dsp:cNvSpPr/>
      </dsp:nvSpPr>
      <dsp:spPr>
        <a:xfrm>
          <a:off x="861277" y="151998"/>
          <a:ext cx="2049421" cy="2049421"/>
        </a:xfrm>
        <a:prstGeom prst="pie">
          <a:avLst>
            <a:gd name="adj1" fmla="val 16200000"/>
            <a:gd name="adj2" fmla="val 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Texture</a:t>
          </a:r>
        </a:p>
      </dsp:txBody>
      <dsp:txXfrm>
        <a:off x="1909409" y="531141"/>
        <a:ext cx="756333" cy="609946"/>
      </dsp:txXfrm>
    </dsp:sp>
    <dsp:sp modelId="{5FB9114F-4AA1-6E4C-9BDF-07C72FA597AA}">
      <dsp:nvSpPr>
        <dsp:cNvPr id="0" name=""/>
        <dsp:cNvSpPr/>
      </dsp:nvSpPr>
      <dsp:spPr>
        <a:xfrm>
          <a:off x="774908" y="238367"/>
          <a:ext cx="2049421" cy="2049421"/>
        </a:xfrm>
        <a:prstGeom prst="pie">
          <a:avLst>
            <a:gd name="adj1" fmla="val 0"/>
            <a:gd name="adj2" fmla="val 5400000"/>
          </a:avLst>
        </a:prstGeom>
        <a:solidFill>
          <a:schemeClr val="accent5">
            <a:hueOff val="5361259"/>
            <a:satOff val="-6222"/>
            <a:lumOff val="451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Color</a:t>
          </a:r>
        </a:p>
      </dsp:txBody>
      <dsp:txXfrm>
        <a:off x="1836216" y="1299674"/>
        <a:ext cx="756333" cy="609946"/>
      </dsp:txXfrm>
    </dsp:sp>
    <dsp:sp modelId="{ECCE6341-A165-5344-A45D-4D6B81E3B2DF}">
      <dsp:nvSpPr>
        <dsp:cNvPr id="0" name=""/>
        <dsp:cNvSpPr/>
      </dsp:nvSpPr>
      <dsp:spPr>
        <a:xfrm>
          <a:off x="774908" y="238367"/>
          <a:ext cx="2049421" cy="2049421"/>
        </a:xfrm>
        <a:prstGeom prst="pie">
          <a:avLst>
            <a:gd name="adj1" fmla="val 5400000"/>
            <a:gd name="adj2" fmla="val 10800000"/>
          </a:avLst>
        </a:prstGeom>
        <a:solidFill>
          <a:schemeClr val="accent5">
            <a:hueOff val="10722517"/>
            <a:satOff val="-12443"/>
            <a:lumOff val="90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Flavor</a:t>
          </a:r>
        </a:p>
      </dsp:txBody>
      <dsp:txXfrm>
        <a:off x="1006688" y="1299674"/>
        <a:ext cx="756333" cy="609946"/>
      </dsp:txXfrm>
    </dsp:sp>
    <dsp:sp modelId="{27DB465A-991B-294D-80B2-C70A3C71C885}">
      <dsp:nvSpPr>
        <dsp:cNvPr id="0" name=""/>
        <dsp:cNvSpPr/>
      </dsp:nvSpPr>
      <dsp:spPr>
        <a:xfrm>
          <a:off x="774908" y="238367"/>
          <a:ext cx="2049421" cy="2049421"/>
        </a:xfrm>
        <a:prstGeom prst="pie">
          <a:avLst>
            <a:gd name="adj1" fmla="val 10800000"/>
            <a:gd name="adj2" fmla="val 16200000"/>
          </a:avLst>
        </a:prstGeom>
        <a:solidFill>
          <a:schemeClr val="accent5">
            <a:hueOff val="16083776"/>
            <a:satOff val="-18665"/>
            <a:lumOff val="1353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Aroma</a:t>
          </a:r>
        </a:p>
      </dsp:txBody>
      <dsp:txXfrm>
        <a:off x="1006688" y="616534"/>
        <a:ext cx="756333" cy="609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88715-1E64-F14D-AEDC-693F41425135}">
      <dsp:nvSpPr>
        <dsp:cNvPr id="0" name=""/>
        <dsp:cNvSpPr/>
      </dsp:nvSpPr>
      <dsp:spPr>
        <a:xfrm>
          <a:off x="524195" y="150962"/>
          <a:ext cx="2122318" cy="2122318"/>
        </a:xfrm>
        <a:prstGeom prst="pie">
          <a:avLst>
            <a:gd name="adj1" fmla="val 16200000"/>
            <a:gd name="adj2" fmla="val 2052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charset="0"/>
              <a:cs typeface="Times New Roman" charset="0"/>
            </a:rPr>
            <a:t>Bitter</a:t>
          </a:r>
          <a:endParaRPr lang="en-US" sz="1600" kern="1200" dirty="0">
            <a:solidFill>
              <a:schemeClr val="bg1"/>
            </a:solidFill>
          </a:endParaRPr>
        </a:p>
      </dsp:txBody>
      <dsp:txXfrm>
        <a:off x="1612136" y="468047"/>
        <a:ext cx="720072" cy="492681"/>
      </dsp:txXfrm>
    </dsp:sp>
    <dsp:sp modelId="{F364E13F-AF0C-E541-A3B4-BFE845050ECC}">
      <dsp:nvSpPr>
        <dsp:cNvPr id="0" name=""/>
        <dsp:cNvSpPr/>
      </dsp:nvSpPr>
      <dsp:spPr>
        <a:xfrm>
          <a:off x="449914" y="253288"/>
          <a:ext cx="2122318" cy="2122318"/>
        </a:xfrm>
        <a:prstGeom prst="pie">
          <a:avLst>
            <a:gd name="adj1" fmla="val 20520000"/>
            <a:gd name="adj2" fmla="val 3240000"/>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charset="0"/>
              <a:cs typeface="Times New Roman" charset="0"/>
            </a:rPr>
            <a:t>Salty</a:t>
          </a:r>
          <a:endParaRPr lang="en-US" sz="1600" kern="1200" dirty="0">
            <a:solidFill>
              <a:schemeClr val="bg1"/>
            </a:solidFill>
          </a:endParaRPr>
        </a:p>
      </dsp:txBody>
      <dsp:txXfrm>
        <a:off x="1837000" y="1213385"/>
        <a:ext cx="631642" cy="533106"/>
      </dsp:txXfrm>
    </dsp:sp>
    <dsp:sp modelId="{580065BB-EE24-1449-909D-F75B9DF5DE7A}">
      <dsp:nvSpPr>
        <dsp:cNvPr id="0" name=""/>
        <dsp:cNvSpPr/>
      </dsp:nvSpPr>
      <dsp:spPr>
        <a:xfrm>
          <a:off x="449914" y="253288"/>
          <a:ext cx="2122318" cy="2122318"/>
        </a:xfrm>
        <a:prstGeom prst="pie">
          <a:avLst>
            <a:gd name="adj1" fmla="val 3240000"/>
            <a:gd name="adj2" fmla="val 756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charset="0"/>
              <a:cs typeface="Times New Roman" charset="0"/>
            </a:rPr>
            <a:t>Sour</a:t>
          </a:r>
          <a:endParaRPr lang="en-US" sz="1600" kern="1200" dirty="0">
            <a:solidFill>
              <a:schemeClr val="bg1"/>
            </a:solidFill>
          </a:endParaRPr>
        </a:p>
      </dsp:txBody>
      <dsp:txXfrm>
        <a:off x="1132087" y="1845027"/>
        <a:ext cx="757971" cy="454782"/>
      </dsp:txXfrm>
    </dsp:sp>
    <dsp:sp modelId="{DE88D0B5-A25C-0D45-ABFD-62C245705475}">
      <dsp:nvSpPr>
        <dsp:cNvPr id="0" name=""/>
        <dsp:cNvSpPr/>
      </dsp:nvSpPr>
      <dsp:spPr>
        <a:xfrm>
          <a:off x="449914" y="253288"/>
          <a:ext cx="2122318" cy="2122318"/>
        </a:xfrm>
        <a:prstGeom prst="pie">
          <a:avLst>
            <a:gd name="adj1" fmla="val 7560000"/>
            <a:gd name="adj2" fmla="val 1188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charset="0"/>
              <a:cs typeface="Times New Roman" charset="0"/>
            </a:rPr>
            <a:t>Sweet</a:t>
          </a:r>
          <a:endParaRPr lang="en-US" sz="1600" kern="1200" dirty="0">
            <a:solidFill>
              <a:schemeClr val="bg1"/>
            </a:solidFill>
          </a:endParaRPr>
        </a:p>
      </dsp:txBody>
      <dsp:txXfrm>
        <a:off x="550976" y="1213385"/>
        <a:ext cx="631642" cy="533106"/>
      </dsp:txXfrm>
    </dsp:sp>
    <dsp:sp modelId="{5549CECA-E0C8-C540-8BA7-783DB6AECE39}">
      <dsp:nvSpPr>
        <dsp:cNvPr id="0" name=""/>
        <dsp:cNvSpPr/>
      </dsp:nvSpPr>
      <dsp:spPr>
        <a:xfrm>
          <a:off x="449914" y="253288"/>
          <a:ext cx="2122318" cy="2122318"/>
        </a:xfrm>
        <a:prstGeom prst="pie">
          <a:avLst>
            <a:gd name="adj1" fmla="val 11880000"/>
            <a:gd name="adj2" fmla="val 1620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charset="0"/>
              <a:cs typeface="Times New Roman" charset="0"/>
            </a:rPr>
            <a:t>Umami</a:t>
          </a:r>
          <a:endParaRPr lang="en-US" sz="1600" kern="1200" dirty="0">
            <a:solidFill>
              <a:schemeClr val="bg1"/>
            </a:solidFill>
          </a:endParaRPr>
        </a:p>
      </dsp:txBody>
      <dsp:txXfrm>
        <a:off x="759418" y="576689"/>
        <a:ext cx="720072" cy="49268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530AC-121E-4D40-AD9D-6B62CD30E3DE}" type="datetimeFigureOut">
              <a:rPr lang="en-US" smtClean="0"/>
              <a:t>10/31/22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CCD55-D45B-D944-AB61-BECAACB87B7B}" type="slidenum">
              <a:rPr lang="en-US" smtClean="0"/>
              <a:t>‹#›</a:t>
            </a:fld>
            <a:endParaRPr lang="en-US"/>
          </a:p>
        </p:txBody>
      </p:sp>
    </p:spTree>
    <p:extLst>
      <p:ext uri="{BB962C8B-B14F-4D97-AF65-F5344CB8AC3E}">
        <p14:creationId xmlns:p14="http://schemas.microsoft.com/office/powerpoint/2010/main" val="224325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CCD55-D45B-D944-AB61-BECAACB87B7B}" type="slidenum">
              <a:rPr lang="en-US" smtClean="0"/>
              <a:t>1</a:t>
            </a:fld>
            <a:endParaRPr lang="en-US" dirty="0"/>
          </a:p>
        </p:txBody>
      </p:sp>
    </p:spTree>
    <p:extLst>
      <p:ext uri="{BB962C8B-B14F-4D97-AF65-F5344CB8AC3E}">
        <p14:creationId xmlns:p14="http://schemas.microsoft.com/office/powerpoint/2010/main" val="155015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Webpage – Link</a:t>
            </a:r>
          </a:p>
        </p:txBody>
      </p:sp>
      <p:sp>
        <p:nvSpPr>
          <p:cNvPr id="4" name="Slide Number Placeholder 3"/>
          <p:cNvSpPr>
            <a:spLocks noGrp="1"/>
          </p:cNvSpPr>
          <p:nvPr>
            <p:ph type="sldNum" sz="quarter" idx="5"/>
          </p:nvPr>
        </p:nvSpPr>
        <p:spPr/>
        <p:txBody>
          <a:bodyPr/>
          <a:lstStyle/>
          <a:p>
            <a:fld id="{EF480710-F481-F64C-B352-4FEEB6F1C045}" type="slidenum">
              <a:rPr lang="en-US" smtClean="0"/>
              <a:t>17</a:t>
            </a:fld>
            <a:endParaRPr lang="en-US"/>
          </a:p>
        </p:txBody>
      </p:sp>
    </p:spTree>
    <p:extLst>
      <p:ext uri="{BB962C8B-B14F-4D97-AF65-F5344CB8AC3E}">
        <p14:creationId xmlns:p14="http://schemas.microsoft.com/office/powerpoint/2010/main" val="257905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CCD55-D45B-D944-AB61-BECAACB87B7B}" type="slidenum">
              <a:rPr lang="en-US" smtClean="0"/>
              <a:t>2</a:t>
            </a:fld>
            <a:endParaRPr lang="en-US"/>
          </a:p>
        </p:txBody>
      </p:sp>
    </p:spTree>
    <p:extLst>
      <p:ext uri="{BB962C8B-B14F-4D97-AF65-F5344CB8AC3E}">
        <p14:creationId xmlns:p14="http://schemas.microsoft.com/office/powerpoint/2010/main" val="1926635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CCD55-D45B-D944-AB61-BECAACB87B7B}" type="slidenum">
              <a:rPr lang="en-US" smtClean="0"/>
              <a:t>3</a:t>
            </a:fld>
            <a:endParaRPr lang="en-US"/>
          </a:p>
        </p:txBody>
      </p:sp>
    </p:spTree>
    <p:extLst>
      <p:ext uri="{BB962C8B-B14F-4D97-AF65-F5344CB8AC3E}">
        <p14:creationId xmlns:p14="http://schemas.microsoft.com/office/powerpoint/2010/main" val="192663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Happy to be here today</a:t>
            </a:r>
          </a:p>
          <a:p>
            <a:r>
              <a:rPr lang="en-US" dirty="0"/>
              <a:t>Questions – in the chat or open Q&amp;A at the end</a:t>
            </a:r>
          </a:p>
          <a:p>
            <a:endParaRPr lang="en-US" dirty="0"/>
          </a:p>
        </p:txBody>
      </p:sp>
      <p:sp>
        <p:nvSpPr>
          <p:cNvPr id="4" name="Slide Number Placeholder 3"/>
          <p:cNvSpPr>
            <a:spLocks noGrp="1"/>
          </p:cNvSpPr>
          <p:nvPr>
            <p:ph type="sldNum" sz="quarter" idx="5"/>
          </p:nvPr>
        </p:nvSpPr>
        <p:spPr/>
        <p:txBody>
          <a:bodyPr/>
          <a:lstStyle/>
          <a:p>
            <a:fld id="{D81CCD55-D45B-D944-AB61-BECAACB87B7B}" type="slidenum">
              <a:rPr lang="en-US" smtClean="0"/>
              <a:t>4</a:t>
            </a:fld>
            <a:endParaRPr lang="en-US" dirty="0"/>
          </a:p>
        </p:txBody>
      </p:sp>
    </p:spTree>
    <p:extLst>
      <p:ext uri="{BB962C8B-B14F-4D97-AF65-F5344CB8AC3E}">
        <p14:creationId xmlns:p14="http://schemas.microsoft.com/office/powerpoint/2010/main" val="321523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CCD55-D45B-D944-AB61-BECAACB87B7B}" type="slidenum">
              <a:rPr lang="en-US" smtClean="0"/>
              <a:t>5</a:t>
            </a:fld>
            <a:endParaRPr lang="en-US"/>
          </a:p>
        </p:txBody>
      </p:sp>
    </p:spTree>
    <p:extLst>
      <p:ext uri="{BB962C8B-B14F-4D97-AF65-F5344CB8AC3E}">
        <p14:creationId xmlns:p14="http://schemas.microsoft.com/office/powerpoint/2010/main" val="1653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843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algn="ctr" eaLnBrk="0" fontAlgn="base" hangingPunct="0">
              <a:spcBef>
                <a:spcPct val="0"/>
              </a:spcBef>
              <a:spcAft>
                <a:spcPct val="0"/>
              </a:spcAft>
              <a:defRPr sz="2300">
                <a:solidFill>
                  <a:schemeClr val="tx1"/>
                </a:solidFill>
                <a:latin typeface="Arial" charset="0"/>
                <a:ea typeface="ＭＳ Ｐゴシック" charset="0"/>
              </a:defRPr>
            </a:lvl6pPr>
            <a:lvl7pPr marL="2811026" indent="-216233" algn="ctr" eaLnBrk="0" fontAlgn="base" hangingPunct="0">
              <a:spcBef>
                <a:spcPct val="0"/>
              </a:spcBef>
              <a:spcAft>
                <a:spcPct val="0"/>
              </a:spcAft>
              <a:defRPr sz="2300">
                <a:solidFill>
                  <a:schemeClr val="tx1"/>
                </a:solidFill>
                <a:latin typeface="Arial" charset="0"/>
                <a:ea typeface="ＭＳ Ｐゴシック" charset="0"/>
              </a:defRPr>
            </a:lvl7pPr>
            <a:lvl8pPr marL="3243491" indent="-216233" algn="ctr" eaLnBrk="0" fontAlgn="base" hangingPunct="0">
              <a:spcBef>
                <a:spcPct val="0"/>
              </a:spcBef>
              <a:spcAft>
                <a:spcPct val="0"/>
              </a:spcAft>
              <a:defRPr sz="2300">
                <a:solidFill>
                  <a:schemeClr val="tx1"/>
                </a:solidFill>
                <a:latin typeface="Arial" charset="0"/>
                <a:ea typeface="ＭＳ Ｐゴシック" charset="0"/>
              </a:defRPr>
            </a:lvl8pPr>
            <a:lvl9pPr marL="3675957" indent="-216233" algn="ctr"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A80A0C9B-D94E-CC49-9A84-450CAE2D845B}" type="slidenum">
              <a:rPr lang="en-US" sz="1200">
                <a:solidFill>
                  <a:prstClr val="black"/>
                </a:solidFill>
                <a:latin typeface="Calibri" charset="0"/>
              </a:rPr>
              <a:pPr eaLnBrk="1" hangingPunct="1"/>
              <a:t>6</a:t>
            </a:fld>
            <a:endParaRPr lang="en-US" sz="1200">
              <a:solidFill>
                <a:prstClr val="black"/>
              </a:solidFill>
              <a:latin typeface="Calibri" charset="0"/>
            </a:endParaRPr>
          </a:p>
        </p:txBody>
      </p:sp>
    </p:spTree>
    <p:extLst>
      <p:ext uri="{BB962C8B-B14F-4D97-AF65-F5344CB8AC3E}">
        <p14:creationId xmlns:p14="http://schemas.microsoft.com/office/powerpoint/2010/main" val="392974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CCD55-D45B-D944-AB61-BECAACB87B7B}" type="slidenum">
              <a:rPr lang="en-US" smtClean="0"/>
              <a:t>9</a:t>
            </a:fld>
            <a:endParaRPr lang="en-US"/>
          </a:p>
        </p:txBody>
      </p:sp>
    </p:spTree>
    <p:extLst>
      <p:ext uri="{BB962C8B-B14F-4D97-AF65-F5344CB8AC3E}">
        <p14:creationId xmlns:p14="http://schemas.microsoft.com/office/powerpoint/2010/main" val="14975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CCD55-D45B-D944-AB61-BECAACB87B7B}" type="slidenum">
              <a:rPr lang="en-US" smtClean="0"/>
              <a:t>14</a:t>
            </a:fld>
            <a:endParaRPr lang="en-US"/>
          </a:p>
        </p:txBody>
      </p:sp>
    </p:spTree>
    <p:extLst>
      <p:ext uri="{BB962C8B-B14F-4D97-AF65-F5344CB8AC3E}">
        <p14:creationId xmlns:p14="http://schemas.microsoft.com/office/powerpoint/2010/main" val="1205013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CCD55-D45B-D944-AB61-BECAACB87B7B}" type="slidenum">
              <a:rPr lang="en-US" smtClean="0"/>
              <a:t>15</a:t>
            </a:fld>
            <a:endParaRPr lang="en-US"/>
          </a:p>
        </p:txBody>
      </p:sp>
    </p:spTree>
    <p:extLst>
      <p:ext uri="{BB962C8B-B14F-4D97-AF65-F5344CB8AC3E}">
        <p14:creationId xmlns:p14="http://schemas.microsoft.com/office/powerpoint/2010/main" val="2969841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Flat Lake Credit Union</a:t>
            </a:r>
          </a:p>
        </p:txBody>
      </p:sp>
      <p:sp>
        <p:nvSpPr>
          <p:cNvPr id="6" name="Slide Number Placeholder 5"/>
          <p:cNvSpPr>
            <a:spLocks noGrp="1"/>
          </p:cNvSpPr>
          <p:nvPr>
            <p:ph type="sldNum" sz="quarter" idx="12"/>
          </p:nvPr>
        </p:nvSpPr>
        <p:spPr/>
        <p:txBody>
          <a:bodyPr/>
          <a:lstStyle/>
          <a:p>
            <a:fld id="{0D3533DE-D131-49ED-8607-D28AB6C2D703}" type="slidenum">
              <a:rPr lang="en-US" smtClean="0"/>
              <a:pPr/>
              <a:t>‹#›</a:t>
            </a:fld>
            <a:endParaRPr lang="en-US"/>
          </a:p>
        </p:txBody>
      </p:sp>
      <p:pic>
        <p:nvPicPr>
          <p:cNvPr id="7" name="Picture 6" descr="FlatHeadLake.jpg">
            <a:extLst>
              <a:ext uri="{FF2B5EF4-FFF2-40B4-BE49-F238E27FC236}">
                <a16:creationId xmlns:a16="http://schemas.microsoft.com/office/drawing/2014/main" id="{E57762DF-664A-564D-BBB4-C465CF2800E6}"/>
              </a:ext>
            </a:extLst>
          </p:cNvPr>
          <p:cNvPicPr>
            <a:picLocks noChangeAspect="1"/>
          </p:cNvPicPr>
          <p:nvPr userDrawn="1"/>
        </p:nvPicPr>
        <p:blipFill>
          <a:blip r:embed="rId2">
            <a:duotone>
              <a:prstClr val="black"/>
              <a:schemeClr val="accent1">
                <a:tint val="45000"/>
                <a:satMod val="400000"/>
              </a:schemeClr>
            </a:duotone>
            <a:lum bright="-20000" contras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92837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Flat Lake Credit Union</a:t>
            </a:r>
          </a:p>
        </p:txBody>
      </p:sp>
      <p:sp>
        <p:nvSpPr>
          <p:cNvPr id="6" name="Slide Number Placeholder 5"/>
          <p:cNvSpPr>
            <a:spLocks noGrp="1"/>
          </p:cNvSpPr>
          <p:nvPr>
            <p:ph type="sldNum" sz="quarter" idx="12"/>
          </p:nvPr>
        </p:nvSpPr>
        <p:spPr/>
        <p:txBody>
          <a:bodyPr/>
          <a:lstStyle/>
          <a:p>
            <a:fld id="{0D3533DE-D131-49ED-8607-D28AB6C2D703}" type="slidenum">
              <a:rPr lang="en-US" smtClean="0"/>
              <a:pPr/>
              <a:t>‹#›</a:t>
            </a:fld>
            <a:endParaRPr lang="en-US"/>
          </a:p>
        </p:txBody>
      </p:sp>
    </p:spTree>
    <p:extLst>
      <p:ext uri="{BB962C8B-B14F-4D97-AF65-F5344CB8AC3E}">
        <p14:creationId xmlns:p14="http://schemas.microsoft.com/office/powerpoint/2010/main" val="277252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Flat Lake Credit Union</a:t>
            </a:r>
          </a:p>
        </p:txBody>
      </p:sp>
      <p:sp>
        <p:nvSpPr>
          <p:cNvPr id="6" name="Slide Number Placeholder 5"/>
          <p:cNvSpPr>
            <a:spLocks noGrp="1"/>
          </p:cNvSpPr>
          <p:nvPr>
            <p:ph type="sldNum" sz="quarter" idx="12"/>
          </p:nvPr>
        </p:nvSpPr>
        <p:spPr/>
        <p:txBody>
          <a:bodyPr/>
          <a:lstStyle/>
          <a:p>
            <a:fld id="{0D3533DE-D131-49ED-8607-D28AB6C2D703}" type="slidenum">
              <a:rPr lang="en-US" smtClean="0"/>
              <a:pPr/>
              <a:t>‹#›</a:t>
            </a:fld>
            <a:endParaRPr lang="en-US"/>
          </a:p>
        </p:txBody>
      </p:sp>
    </p:spTree>
    <p:extLst>
      <p:ext uri="{BB962C8B-B14F-4D97-AF65-F5344CB8AC3E}">
        <p14:creationId xmlns:p14="http://schemas.microsoft.com/office/powerpoint/2010/main" val="43567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372405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258856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392903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7/20/13</a:t>
            </a:r>
          </a:p>
        </p:txBody>
      </p:sp>
      <p:sp>
        <p:nvSpPr>
          <p:cNvPr id="6" name="Footer Placeholder 5"/>
          <p:cNvSpPr>
            <a:spLocks noGrp="1"/>
          </p:cNvSpPr>
          <p:nvPr>
            <p:ph type="ftr" sz="quarter" idx="11"/>
          </p:nvPr>
        </p:nvSpPr>
        <p:spPr/>
        <p:txBody>
          <a:bodyPr/>
          <a:lstStyle/>
          <a:p>
            <a:r>
              <a:rPr lang="en-US"/>
              <a:t>Copyright: Ocean view nutrition</a:t>
            </a:r>
          </a:p>
        </p:txBody>
      </p:sp>
      <p:sp>
        <p:nvSpPr>
          <p:cNvPr id="7" name="Slide Number Placeholder 6"/>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334975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7/20/13</a:t>
            </a:r>
          </a:p>
        </p:txBody>
      </p:sp>
      <p:sp>
        <p:nvSpPr>
          <p:cNvPr id="8" name="Footer Placeholder 7"/>
          <p:cNvSpPr>
            <a:spLocks noGrp="1"/>
          </p:cNvSpPr>
          <p:nvPr>
            <p:ph type="ftr" sz="quarter" idx="11"/>
          </p:nvPr>
        </p:nvSpPr>
        <p:spPr/>
        <p:txBody>
          <a:bodyPr/>
          <a:lstStyle/>
          <a:p>
            <a:r>
              <a:rPr lang="en-US"/>
              <a:t>Copyright: Ocean view nutrition</a:t>
            </a:r>
          </a:p>
        </p:txBody>
      </p:sp>
      <p:sp>
        <p:nvSpPr>
          <p:cNvPr id="9" name="Slide Number Placeholder 8"/>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1833951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7/20/13</a:t>
            </a:r>
          </a:p>
        </p:txBody>
      </p:sp>
      <p:sp>
        <p:nvSpPr>
          <p:cNvPr id="4" name="Footer Placeholder 3"/>
          <p:cNvSpPr>
            <a:spLocks noGrp="1"/>
          </p:cNvSpPr>
          <p:nvPr>
            <p:ph type="ftr" sz="quarter" idx="11"/>
          </p:nvPr>
        </p:nvSpPr>
        <p:spPr/>
        <p:txBody>
          <a:bodyPr/>
          <a:lstStyle/>
          <a:p>
            <a:r>
              <a:rPr lang="en-US"/>
              <a:t>Copyright: Ocean view nutrition</a:t>
            </a:r>
          </a:p>
        </p:txBody>
      </p:sp>
      <p:sp>
        <p:nvSpPr>
          <p:cNvPr id="5" name="Slide Number Placeholder 4"/>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3124486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7/20/13</a:t>
            </a:r>
          </a:p>
        </p:txBody>
      </p:sp>
      <p:sp>
        <p:nvSpPr>
          <p:cNvPr id="3" name="Footer Placeholder 2"/>
          <p:cNvSpPr>
            <a:spLocks noGrp="1"/>
          </p:cNvSpPr>
          <p:nvPr>
            <p:ph type="ftr" sz="quarter" idx="11"/>
          </p:nvPr>
        </p:nvSpPr>
        <p:spPr/>
        <p:txBody>
          <a:bodyPr/>
          <a:lstStyle/>
          <a:p>
            <a:r>
              <a:rPr lang="en-US"/>
              <a:t>Copyright: Ocean view nutrition</a:t>
            </a:r>
          </a:p>
        </p:txBody>
      </p:sp>
      <p:sp>
        <p:nvSpPr>
          <p:cNvPr id="4" name="Slide Number Placeholder 3"/>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619774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7/20/13</a:t>
            </a:r>
          </a:p>
        </p:txBody>
      </p:sp>
      <p:sp>
        <p:nvSpPr>
          <p:cNvPr id="6" name="Footer Placeholder 5"/>
          <p:cNvSpPr>
            <a:spLocks noGrp="1"/>
          </p:cNvSpPr>
          <p:nvPr>
            <p:ph type="ftr" sz="quarter" idx="11"/>
          </p:nvPr>
        </p:nvSpPr>
        <p:spPr/>
        <p:txBody>
          <a:bodyPr/>
          <a:lstStyle/>
          <a:p>
            <a:r>
              <a:rPr lang="en-US"/>
              <a:t>Copyright: Ocean view nutrition</a:t>
            </a:r>
          </a:p>
        </p:txBody>
      </p:sp>
      <p:sp>
        <p:nvSpPr>
          <p:cNvPr id="7" name="Slide Number Placeholder 6"/>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82773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Flat Lake Credit Union</a:t>
            </a:r>
          </a:p>
        </p:txBody>
      </p:sp>
      <p:sp>
        <p:nvSpPr>
          <p:cNvPr id="6" name="Slide Number Placeholder 5"/>
          <p:cNvSpPr>
            <a:spLocks noGrp="1"/>
          </p:cNvSpPr>
          <p:nvPr>
            <p:ph type="sldNum" sz="quarter" idx="12"/>
          </p:nvPr>
        </p:nvSpPr>
        <p:spPr/>
        <p:txBody>
          <a:bodyPr/>
          <a:lstStyle/>
          <a:p>
            <a:fld id="{0D3533DE-D131-49ED-8607-D28AB6C2D703}" type="slidenum">
              <a:rPr lang="en-US" smtClean="0"/>
              <a:pPr/>
              <a:t>‹#›</a:t>
            </a:fld>
            <a:endParaRPr lang="en-US"/>
          </a:p>
        </p:txBody>
      </p:sp>
      <p:pic>
        <p:nvPicPr>
          <p:cNvPr id="7" name="Picture 6" descr="FlatHeadLakePanel.jpg">
            <a:extLst>
              <a:ext uri="{FF2B5EF4-FFF2-40B4-BE49-F238E27FC236}">
                <a16:creationId xmlns:a16="http://schemas.microsoft.com/office/drawing/2014/main" id="{3263F68A-523A-1842-8EB7-AFE2C09B19B6}"/>
              </a:ext>
            </a:extLst>
          </p:cNvPr>
          <p:cNvPicPr>
            <a:picLocks noChangeAspect="1"/>
          </p:cNvPicPr>
          <p:nvPr userDrawn="1"/>
        </p:nvPicPr>
        <p:blipFill>
          <a:blip r:embed="rId2">
            <a:duotone>
              <a:prstClr val="black"/>
              <a:schemeClr val="accent1">
                <a:tint val="45000"/>
                <a:satMod val="400000"/>
              </a:schemeClr>
            </a:duotone>
            <a:lum bright="-20000" contrast="-20000"/>
          </a:blip>
          <a:stretch>
            <a:fillRect/>
          </a:stretch>
        </p:blipFill>
        <p:spPr>
          <a:xfrm>
            <a:off x="0" y="0"/>
            <a:ext cx="1447800" cy="6858000"/>
          </a:xfrm>
          <a:prstGeom prst="rect">
            <a:avLst/>
          </a:prstGeom>
        </p:spPr>
      </p:pic>
    </p:spTree>
    <p:extLst>
      <p:ext uri="{BB962C8B-B14F-4D97-AF65-F5344CB8AC3E}">
        <p14:creationId xmlns:p14="http://schemas.microsoft.com/office/powerpoint/2010/main" val="2262064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7/20/13</a:t>
            </a:r>
          </a:p>
        </p:txBody>
      </p:sp>
      <p:sp>
        <p:nvSpPr>
          <p:cNvPr id="6" name="Footer Placeholder 5"/>
          <p:cNvSpPr>
            <a:spLocks noGrp="1"/>
          </p:cNvSpPr>
          <p:nvPr>
            <p:ph type="ftr" sz="quarter" idx="11"/>
          </p:nvPr>
        </p:nvSpPr>
        <p:spPr/>
        <p:txBody>
          <a:bodyPr/>
          <a:lstStyle/>
          <a:p>
            <a:r>
              <a:rPr lang="en-US"/>
              <a:t>Copyright: Ocean view nutrition</a:t>
            </a:r>
          </a:p>
        </p:txBody>
      </p:sp>
      <p:sp>
        <p:nvSpPr>
          <p:cNvPr id="7" name="Slide Number Placeholder 6"/>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1636292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4508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4184052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7/20/13</a:t>
            </a:r>
          </a:p>
        </p:txBody>
      </p:sp>
      <p:sp>
        <p:nvSpPr>
          <p:cNvPr id="4" name="Footer Placeholder 3"/>
          <p:cNvSpPr>
            <a:spLocks noGrp="1"/>
          </p:cNvSpPr>
          <p:nvPr>
            <p:ph type="ftr" sz="quarter" idx="11"/>
          </p:nvPr>
        </p:nvSpPr>
        <p:spPr/>
        <p:txBody>
          <a:bodyPr/>
          <a:lstStyle/>
          <a:p>
            <a:r>
              <a:rPr lang="en-US"/>
              <a:t>Copyright: Ocean view nutrition</a:t>
            </a:r>
          </a:p>
        </p:txBody>
      </p:sp>
      <p:sp>
        <p:nvSpPr>
          <p:cNvPr id="5" name="Slide Number Placeholder 4"/>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3751782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n-US"/>
              <a:t>7/20/13</a:t>
            </a: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a:t>Copyright: Ocean view nutrition</a:t>
            </a: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36DD0FD-55B0-48C4-8AF2-8A69533EDFC3}" type="slidenum">
              <a:rPr lang="en-US" smtClean="0"/>
              <a:pPr/>
              <a:t>‹#›</a:t>
            </a:fld>
            <a:endParaRPr lang="en-US"/>
          </a:p>
        </p:txBody>
      </p:sp>
    </p:spTree>
    <p:extLst>
      <p:ext uri="{BB962C8B-B14F-4D97-AF65-F5344CB8AC3E}">
        <p14:creationId xmlns:p14="http://schemas.microsoft.com/office/powerpoint/2010/main" val="320873072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normAutofit/>
          </a:bodyPr>
          <a:lstStyle>
            <a:lvl1pPr fontAlgn="base">
              <a:spcBef>
                <a:spcPct val="0"/>
              </a:spcBef>
              <a:spcAft>
                <a:spcPct val="0"/>
              </a:spcAft>
              <a:defRPr sz="3000" baseline="0"/>
            </a:lvl1pPr>
          </a:lstStyle>
          <a:p>
            <a:pPr fontAlgn="base">
              <a:spcBef>
                <a:spcPct val="0"/>
              </a:spcBef>
              <a:spcAft>
                <a:spcPct val="0"/>
              </a:spcAft>
              <a:defRPr/>
            </a:pPr>
            <a:r>
              <a:rPr lang="en-US" sz="4400" cap="small" dirty="0">
                <a:solidFill>
                  <a:srgbClr val="9EB060">
                    <a:lumMod val="75000"/>
                  </a:srgbClr>
                </a:solidFill>
                <a:latin typeface="+mj-lt"/>
                <a:ea typeface="ＭＳ Ｐゴシック" charset="0"/>
                <a:cs typeface="Arial" charset="0"/>
              </a:rPr>
              <a:t>Objectives for Today</a:t>
            </a:r>
            <a:endParaRPr lang="en-US" sz="4400" dirty="0">
              <a:solidFill>
                <a:prstClr val="black"/>
              </a:solidFill>
              <a:highlight>
                <a:srgbClr val="FFFF00"/>
              </a:highlight>
              <a:latin typeface="+mj-lt"/>
              <a:ea typeface="ＭＳ Ｐゴシック" charset="0"/>
              <a:cs typeface="Arial" charset="0"/>
            </a:endParaRPr>
          </a:p>
        </p:txBody>
      </p:sp>
      <p:sp>
        <p:nvSpPr>
          <p:cNvPr id="4" name="Date Placeholder 3"/>
          <p:cNvSpPr>
            <a:spLocks noGrp="1"/>
          </p:cNvSpPr>
          <p:nvPr>
            <p:ph type="dt" sz="half" idx="10"/>
          </p:nvPr>
        </p:nvSpPr>
        <p:spPr>
          <a:xfrm>
            <a:off x="6797842" y="6248400"/>
            <a:ext cx="1965158" cy="365125"/>
          </a:xfrm>
        </p:spPr>
        <p:txBody>
          <a:bodyPr/>
          <a:lstStyle/>
          <a:p>
            <a:endParaRPr lang="en-US" dirty="0"/>
          </a:p>
        </p:txBody>
      </p:sp>
      <p:sp>
        <p:nvSpPr>
          <p:cNvPr id="5" name="Footer Placeholder 4"/>
          <p:cNvSpPr>
            <a:spLocks noGrp="1"/>
          </p:cNvSpPr>
          <p:nvPr>
            <p:ph type="ftr" sz="quarter" idx="11"/>
          </p:nvPr>
        </p:nvSpPr>
        <p:spPr>
          <a:xfrm>
            <a:off x="609601" y="6248206"/>
            <a:ext cx="6188242" cy="365125"/>
          </a:xfrm>
        </p:spPr>
        <p:txBody>
          <a:bodyPr/>
          <a:lstStyle/>
          <a:p>
            <a:pPr algn="l"/>
            <a:r>
              <a:rPr lang="en-US" dirty="0">
                <a:solidFill>
                  <a:schemeClr val="tx1">
                    <a:lumMod val="50000"/>
                    <a:lumOff val="50000"/>
                  </a:schemeClr>
                </a:solidFill>
              </a:rPr>
              <a:t>Copyright © 2022 Ocean View Nutrition and Kitchen on Fire. All Rights Reserved.</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517F259-CC70-064A-ADE9-C84EBA9624F2}"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480467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r>
              <a:rPr lang="en-US"/>
              <a:t>7/20/13</a:t>
            </a: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517F259-CC70-064A-ADE9-C84EBA9624F2}" type="slidenum">
              <a:rPr lang="en-US" smtClean="0"/>
              <a:t>‹#›</a:t>
            </a:fld>
            <a:endParaRPr lang="en-US"/>
          </a:p>
        </p:txBody>
      </p:sp>
      <p:sp>
        <p:nvSpPr>
          <p:cNvPr id="14" name="Footer Placeholder 13"/>
          <p:cNvSpPr>
            <a:spLocks noGrp="1"/>
          </p:cNvSpPr>
          <p:nvPr>
            <p:ph type="ftr" sz="quarter" idx="12"/>
          </p:nvPr>
        </p:nvSpPr>
        <p:spPr/>
        <p:txBody>
          <a:bodyPr/>
          <a:lstStyle/>
          <a:p>
            <a:r>
              <a:rPr lang="en-US"/>
              <a:t>Copyright: Ocean view nutrition</a:t>
            </a:r>
          </a:p>
        </p:txBody>
      </p:sp>
    </p:spTree>
    <p:extLst>
      <p:ext uri="{BB962C8B-B14F-4D97-AF65-F5344CB8AC3E}">
        <p14:creationId xmlns:p14="http://schemas.microsoft.com/office/powerpoint/2010/main" val="246937661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r>
              <a:rPr lang="en-US"/>
              <a:t>7/20/13</a:t>
            </a:r>
          </a:p>
        </p:txBody>
      </p:sp>
      <p:sp>
        <p:nvSpPr>
          <p:cNvPr id="10" name="Slide Number Placeholder 9"/>
          <p:cNvSpPr>
            <a:spLocks noGrp="1"/>
          </p:cNvSpPr>
          <p:nvPr>
            <p:ph type="sldNum" sz="quarter" idx="16"/>
          </p:nvPr>
        </p:nvSpPr>
        <p:spPr/>
        <p:txBody>
          <a:bodyPr rtlCol="0"/>
          <a:lstStyle/>
          <a:p>
            <a:fld id="{5517F259-CC70-064A-ADE9-C84EBA9624F2}" type="slidenum">
              <a:rPr lang="en-US" smtClean="0"/>
              <a:t>‹#›</a:t>
            </a:fld>
            <a:endParaRPr lang="en-US"/>
          </a:p>
        </p:txBody>
      </p:sp>
      <p:sp>
        <p:nvSpPr>
          <p:cNvPr id="12" name="Footer Placeholder 11"/>
          <p:cNvSpPr>
            <a:spLocks noGrp="1"/>
          </p:cNvSpPr>
          <p:nvPr>
            <p:ph type="ftr" sz="quarter" idx="17"/>
          </p:nvPr>
        </p:nvSpPr>
        <p:spPr/>
        <p:txBody>
          <a:bodyPr rtlCol="0"/>
          <a:lstStyle/>
          <a:p>
            <a:r>
              <a:rPr lang="en-US"/>
              <a:t>Copyright: Ocean view nutrition</a:t>
            </a:r>
          </a:p>
        </p:txBody>
      </p:sp>
    </p:spTree>
    <p:extLst>
      <p:ext uri="{BB962C8B-B14F-4D97-AF65-F5344CB8AC3E}">
        <p14:creationId xmlns:p14="http://schemas.microsoft.com/office/powerpoint/2010/main" val="1724990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r>
              <a:rPr lang="en-US"/>
              <a:t>7/20/13</a:t>
            </a:r>
          </a:p>
        </p:txBody>
      </p:sp>
      <p:sp>
        <p:nvSpPr>
          <p:cNvPr id="12" name="Slide Number Placeholder 11"/>
          <p:cNvSpPr>
            <a:spLocks noGrp="1"/>
          </p:cNvSpPr>
          <p:nvPr>
            <p:ph type="sldNum" sz="quarter" idx="16"/>
          </p:nvPr>
        </p:nvSpPr>
        <p:spPr/>
        <p:txBody>
          <a:bodyPr rtlCol="0"/>
          <a:lstStyle/>
          <a:p>
            <a:fld id="{5517F259-CC70-064A-ADE9-C84EBA9624F2}" type="slidenum">
              <a:rPr lang="en-US" smtClean="0"/>
              <a:t>‹#›</a:t>
            </a:fld>
            <a:endParaRPr lang="en-US"/>
          </a:p>
        </p:txBody>
      </p:sp>
      <p:sp>
        <p:nvSpPr>
          <p:cNvPr id="14" name="Footer Placeholder 13"/>
          <p:cNvSpPr>
            <a:spLocks noGrp="1"/>
          </p:cNvSpPr>
          <p:nvPr>
            <p:ph type="ftr" sz="quarter" idx="17"/>
          </p:nvPr>
        </p:nvSpPr>
        <p:spPr/>
        <p:txBody>
          <a:bodyPr rtlCol="0"/>
          <a:lstStyle/>
          <a:p>
            <a:r>
              <a:rPr lang="en-US"/>
              <a:t>Copyright: Ocean view nutrition</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1850617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n-US"/>
              <a:t>7/20/13</a:t>
            </a:r>
          </a:p>
        </p:txBody>
      </p:sp>
      <p:sp>
        <p:nvSpPr>
          <p:cNvPr id="4" name="Footer Placeholder 3"/>
          <p:cNvSpPr>
            <a:spLocks noGrp="1"/>
          </p:cNvSpPr>
          <p:nvPr>
            <p:ph type="ftr" sz="quarter" idx="11"/>
          </p:nvPr>
        </p:nvSpPr>
        <p:spPr/>
        <p:txBody>
          <a:bodyPr/>
          <a:lstStyle/>
          <a:p>
            <a:r>
              <a:rPr lang="en-US"/>
              <a:t>Copyright: Ocean view nutrition</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517F259-CC70-064A-ADE9-C84EBA9624F2}" type="slidenum">
              <a:rPr lang="en-US" smtClean="0"/>
              <a:t>‹#›</a:t>
            </a:fld>
            <a:endParaRPr lang="en-US"/>
          </a:p>
        </p:txBody>
      </p:sp>
    </p:spTree>
    <p:extLst>
      <p:ext uri="{BB962C8B-B14F-4D97-AF65-F5344CB8AC3E}">
        <p14:creationId xmlns:p14="http://schemas.microsoft.com/office/powerpoint/2010/main" val="396423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Flat Lake Credit Union</a:t>
            </a:r>
          </a:p>
        </p:txBody>
      </p:sp>
      <p:sp>
        <p:nvSpPr>
          <p:cNvPr id="6" name="Slide Number Placeholder 5"/>
          <p:cNvSpPr>
            <a:spLocks noGrp="1"/>
          </p:cNvSpPr>
          <p:nvPr>
            <p:ph type="sldNum" sz="quarter" idx="12"/>
          </p:nvPr>
        </p:nvSpPr>
        <p:spPr/>
        <p:txBody>
          <a:bodyPr/>
          <a:lstStyle/>
          <a:p>
            <a:fld id="{0D3533DE-D131-49ED-8607-D28AB6C2D703}" type="slidenum">
              <a:rPr lang="en-US" smtClean="0"/>
              <a:pPr/>
              <a:t>‹#›</a:t>
            </a:fld>
            <a:endParaRPr lang="en-US"/>
          </a:p>
        </p:txBody>
      </p:sp>
      <p:pic>
        <p:nvPicPr>
          <p:cNvPr id="7" name="Picture 6" descr="FlatHeadLake.jpg">
            <a:extLst>
              <a:ext uri="{FF2B5EF4-FFF2-40B4-BE49-F238E27FC236}">
                <a16:creationId xmlns:a16="http://schemas.microsoft.com/office/drawing/2014/main" id="{04914D29-B263-DA4E-BA77-A87D28AAC24F}"/>
              </a:ext>
            </a:extLst>
          </p:cNvPr>
          <p:cNvPicPr>
            <a:picLocks noChangeAspect="1"/>
          </p:cNvPicPr>
          <p:nvPr userDrawn="1"/>
        </p:nvPicPr>
        <p:blipFill>
          <a:blip r:embed="rId2">
            <a:duotone>
              <a:prstClr val="black"/>
              <a:schemeClr val="accent1">
                <a:tint val="45000"/>
                <a:satMod val="400000"/>
              </a:schemeClr>
            </a:duotone>
            <a:lum bright="-20000" contras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442581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7/20/13</a:t>
            </a:r>
          </a:p>
        </p:txBody>
      </p:sp>
      <p:sp>
        <p:nvSpPr>
          <p:cNvPr id="3" name="Footer Placeholder 2"/>
          <p:cNvSpPr>
            <a:spLocks noGrp="1"/>
          </p:cNvSpPr>
          <p:nvPr>
            <p:ph type="ftr" sz="quarter" idx="11"/>
          </p:nvPr>
        </p:nvSpPr>
        <p:spPr/>
        <p:txBody>
          <a:bodyPr/>
          <a:lstStyle/>
          <a:p>
            <a:r>
              <a:rPr lang="en-US"/>
              <a:t>Copyright: Ocean view nutrition</a:t>
            </a: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517F259-CC70-064A-ADE9-C84EBA9624F2}" type="slidenum">
              <a:rPr lang="en-US" smtClean="0"/>
              <a:t>‹#›</a:t>
            </a:fld>
            <a:endParaRPr lang="en-US"/>
          </a:p>
        </p:txBody>
      </p:sp>
    </p:spTree>
    <p:extLst>
      <p:ext uri="{BB962C8B-B14F-4D97-AF65-F5344CB8AC3E}">
        <p14:creationId xmlns:p14="http://schemas.microsoft.com/office/powerpoint/2010/main" val="4099923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r>
              <a:rPr lang="en-US"/>
              <a:t>7/20/13</a:t>
            </a:r>
          </a:p>
        </p:txBody>
      </p:sp>
      <p:sp>
        <p:nvSpPr>
          <p:cNvPr id="6" name="Footer Placeholder 5"/>
          <p:cNvSpPr>
            <a:spLocks noGrp="1"/>
          </p:cNvSpPr>
          <p:nvPr>
            <p:ph type="ftr" sz="quarter" idx="11"/>
          </p:nvPr>
        </p:nvSpPr>
        <p:spPr/>
        <p:txBody>
          <a:bodyPr/>
          <a:lstStyle/>
          <a:p>
            <a:r>
              <a:rPr lang="en-US"/>
              <a:t>Copyright: Ocean view nutrition</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7886C9C-DC18-4195-8FD5-A50AA931D419}"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31399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r>
              <a:rPr lang="en-US"/>
              <a:t>7/20/13</a:t>
            </a: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517F259-CC70-064A-ADE9-C84EBA9624F2}"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a:t>Copyright: Ocean view nutrition</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149004397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1069454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n-US"/>
              <a:t>7/20/13</a:t>
            </a:r>
          </a:p>
        </p:txBody>
      </p:sp>
      <p:sp>
        <p:nvSpPr>
          <p:cNvPr id="5" name="Footer Placeholder 4"/>
          <p:cNvSpPr>
            <a:spLocks noGrp="1"/>
          </p:cNvSpPr>
          <p:nvPr>
            <p:ph type="ftr" sz="quarter" idx="11"/>
          </p:nvPr>
        </p:nvSpPr>
        <p:spPr>
          <a:xfrm>
            <a:off x="457201" y="6248207"/>
            <a:ext cx="5573483" cy="365125"/>
          </a:xfrm>
        </p:spPr>
        <p:txBody>
          <a:bodyPr/>
          <a:lstStyle/>
          <a:p>
            <a:r>
              <a:rPr lang="en-US"/>
              <a:t>Copyright: Ocean view nutrition</a:t>
            </a: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345735594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4233E7A8-F104-4943-8DBC-C50AEFB5EC8C}" type="slidenum">
              <a:rPr lang="en-US" smtClean="0"/>
              <a:t>‹#›</a:t>
            </a:fld>
            <a:endParaRPr lang="en-US"/>
          </a:p>
        </p:txBody>
      </p:sp>
    </p:spTree>
    <p:extLst>
      <p:ext uri="{BB962C8B-B14F-4D97-AF65-F5344CB8AC3E}">
        <p14:creationId xmlns:p14="http://schemas.microsoft.com/office/powerpoint/2010/main" val="3919101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4233E7A8-F104-4943-8DBC-C50AEFB5EC8C}" type="slidenum">
              <a:rPr lang="en-US" smtClean="0"/>
              <a:t>‹#›</a:t>
            </a:fld>
            <a:endParaRPr lang="en-US"/>
          </a:p>
        </p:txBody>
      </p:sp>
    </p:spTree>
    <p:extLst>
      <p:ext uri="{BB962C8B-B14F-4D97-AF65-F5344CB8AC3E}">
        <p14:creationId xmlns:p14="http://schemas.microsoft.com/office/powerpoint/2010/main" val="3615262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4233E7A8-F104-4943-8DBC-C50AEFB5EC8C}" type="slidenum">
              <a:rPr lang="en-US" smtClean="0"/>
              <a:t>‹#›</a:t>
            </a:fld>
            <a:endParaRPr lang="en-US"/>
          </a:p>
        </p:txBody>
      </p:sp>
    </p:spTree>
    <p:extLst>
      <p:ext uri="{BB962C8B-B14F-4D97-AF65-F5344CB8AC3E}">
        <p14:creationId xmlns:p14="http://schemas.microsoft.com/office/powerpoint/2010/main" val="34486771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7/20/13</a:t>
            </a:r>
          </a:p>
        </p:txBody>
      </p:sp>
      <p:sp>
        <p:nvSpPr>
          <p:cNvPr id="6" name="Footer Placeholder 5"/>
          <p:cNvSpPr>
            <a:spLocks noGrp="1"/>
          </p:cNvSpPr>
          <p:nvPr>
            <p:ph type="ftr" sz="quarter" idx="11"/>
          </p:nvPr>
        </p:nvSpPr>
        <p:spPr/>
        <p:txBody>
          <a:bodyPr/>
          <a:lstStyle/>
          <a:p>
            <a:r>
              <a:rPr lang="en-US"/>
              <a:t>Copyright: Ocean view nutrition</a:t>
            </a:r>
          </a:p>
        </p:txBody>
      </p:sp>
      <p:sp>
        <p:nvSpPr>
          <p:cNvPr id="7" name="Slide Number Placeholder 6"/>
          <p:cNvSpPr>
            <a:spLocks noGrp="1"/>
          </p:cNvSpPr>
          <p:nvPr>
            <p:ph type="sldNum" sz="quarter" idx="12"/>
          </p:nvPr>
        </p:nvSpPr>
        <p:spPr/>
        <p:txBody>
          <a:bodyPr/>
          <a:lstStyle/>
          <a:p>
            <a:fld id="{4233E7A8-F104-4943-8DBC-C50AEFB5EC8C}" type="slidenum">
              <a:rPr lang="en-US" smtClean="0"/>
              <a:t>‹#›</a:t>
            </a:fld>
            <a:endParaRPr lang="en-US"/>
          </a:p>
        </p:txBody>
      </p:sp>
    </p:spTree>
    <p:extLst>
      <p:ext uri="{BB962C8B-B14F-4D97-AF65-F5344CB8AC3E}">
        <p14:creationId xmlns:p14="http://schemas.microsoft.com/office/powerpoint/2010/main" val="208868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7/20/13</a:t>
            </a:r>
          </a:p>
        </p:txBody>
      </p:sp>
      <p:sp>
        <p:nvSpPr>
          <p:cNvPr id="8" name="Footer Placeholder 7"/>
          <p:cNvSpPr>
            <a:spLocks noGrp="1"/>
          </p:cNvSpPr>
          <p:nvPr>
            <p:ph type="ftr" sz="quarter" idx="11"/>
          </p:nvPr>
        </p:nvSpPr>
        <p:spPr/>
        <p:txBody>
          <a:bodyPr/>
          <a:lstStyle/>
          <a:p>
            <a:r>
              <a:rPr lang="en-US"/>
              <a:t>Copyright: Ocean view nutrition</a:t>
            </a:r>
          </a:p>
        </p:txBody>
      </p:sp>
      <p:sp>
        <p:nvSpPr>
          <p:cNvPr id="9" name="Slide Number Placeholder 8"/>
          <p:cNvSpPr>
            <a:spLocks noGrp="1"/>
          </p:cNvSpPr>
          <p:nvPr>
            <p:ph type="sldNum" sz="quarter" idx="12"/>
          </p:nvPr>
        </p:nvSpPr>
        <p:spPr/>
        <p:txBody>
          <a:bodyPr/>
          <a:lstStyle/>
          <a:p>
            <a:fld id="{4233E7A8-F104-4943-8DBC-C50AEFB5EC8C}" type="slidenum">
              <a:rPr lang="en-US" smtClean="0"/>
              <a:t>‹#›</a:t>
            </a:fld>
            <a:endParaRPr lang="en-US"/>
          </a:p>
        </p:txBody>
      </p:sp>
    </p:spTree>
    <p:extLst>
      <p:ext uri="{BB962C8B-B14F-4D97-AF65-F5344CB8AC3E}">
        <p14:creationId xmlns:p14="http://schemas.microsoft.com/office/powerpoint/2010/main" val="116214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7/20/13</a:t>
            </a:r>
          </a:p>
        </p:txBody>
      </p:sp>
      <p:sp>
        <p:nvSpPr>
          <p:cNvPr id="6" name="Footer Placeholder 5"/>
          <p:cNvSpPr>
            <a:spLocks noGrp="1"/>
          </p:cNvSpPr>
          <p:nvPr>
            <p:ph type="ftr" sz="quarter" idx="11"/>
          </p:nvPr>
        </p:nvSpPr>
        <p:spPr/>
        <p:txBody>
          <a:bodyPr/>
          <a:lstStyle/>
          <a:p>
            <a:r>
              <a:rPr lang="en-US"/>
              <a:t>Flat Lake Credit Union</a:t>
            </a:r>
          </a:p>
        </p:txBody>
      </p:sp>
      <p:sp>
        <p:nvSpPr>
          <p:cNvPr id="7" name="Slide Number Placeholder 6"/>
          <p:cNvSpPr>
            <a:spLocks noGrp="1"/>
          </p:cNvSpPr>
          <p:nvPr>
            <p:ph type="sldNum" sz="quarter" idx="12"/>
          </p:nvPr>
        </p:nvSpPr>
        <p:spPr/>
        <p:txBody>
          <a:bodyPr/>
          <a:lstStyle/>
          <a:p>
            <a:fld id="{0D3533DE-D131-49ED-8607-D28AB6C2D703}" type="slidenum">
              <a:rPr lang="en-US" smtClean="0"/>
              <a:pPr/>
              <a:t>‹#›</a:t>
            </a:fld>
            <a:endParaRPr lang="en-US"/>
          </a:p>
        </p:txBody>
      </p:sp>
    </p:spTree>
    <p:extLst>
      <p:ext uri="{BB962C8B-B14F-4D97-AF65-F5344CB8AC3E}">
        <p14:creationId xmlns:p14="http://schemas.microsoft.com/office/powerpoint/2010/main" val="169105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7/20/13</a:t>
            </a:r>
          </a:p>
        </p:txBody>
      </p:sp>
      <p:sp>
        <p:nvSpPr>
          <p:cNvPr id="4" name="Footer Placeholder 3"/>
          <p:cNvSpPr>
            <a:spLocks noGrp="1"/>
          </p:cNvSpPr>
          <p:nvPr>
            <p:ph type="ftr" sz="quarter" idx="11"/>
          </p:nvPr>
        </p:nvSpPr>
        <p:spPr/>
        <p:txBody>
          <a:bodyPr/>
          <a:lstStyle/>
          <a:p>
            <a:r>
              <a:rPr lang="en-US"/>
              <a:t>Copyright: Ocean view nutrition</a:t>
            </a:r>
          </a:p>
        </p:txBody>
      </p:sp>
      <p:sp>
        <p:nvSpPr>
          <p:cNvPr id="5" name="Slide Number Placeholder 4"/>
          <p:cNvSpPr>
            <a:spLocks noGrp="1"/>
          </p:cNvSpPr>
          <p:nvPr>
            <p:ph type="sldNum" sz="quarter" idx="12"/>
          </p:nvPr>
        </p:nvSpPr>
        <p:spPr/>
        <p:txBody>
          <a:bodyPr/>
          <a:lstStyle/>
          <a:p>
            <a:fld id="{4233E7A8-F104-4943-8DBC-C50AEFB5EC8C}" type="slidenum">
              <a:rPr lang="en-US" smtClean="0"/>
              <a:t>‹#›</a:t>
            </a:fld>
            <a:endParaRPr lang="en-US"/>
          </a:p>
        </p:txBody>
      </p:sp>
    </p:spTree>
    <p:extLst>
      <p:ext uri="{BB962C8B-B14F-4D97-AF65-F5344CB8AC3E}">
        <p14:creationId xmlns:p14="http://schemas.microsoft.com/office/powerpoint/2010/main" val="1771017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7/20/13</a:t>
            </a:r>
          </a:p>
        </p:txBody>
      </p:sp>
      <p:sp>
        <p:nvSpPr>
          <p:cNvPr id="3" name="Footer Placeholder 2"/>
          <p:cNvSpPr>
            <a:spLocks noGrp="1"/>
          </p:cNvSpPr>
          <p:nvPr>
            <p:ph type="ftr" sz="quarter" idx="11"/>
          </p:nvPr>
        </p:nvSpPr>
        <p:spPr/>
        <p:txBody>
          <a:bodyPr/>
          <a:lstStyle/>
          <a:p>
            <a:r>
              <a:rPr lang="en-US"/>
              <a:t>Copyright: Ocean view nutrition</a:t>
            </a:r>
          </a:p>
        </p:txBody>
      </p:sp>
      <p:sp>
        <p:nvSpPr>
          <p:cNvPr id="4" name="Slide Number Placeholder 3"/>
          <p:cNvSpPr>
            <a:spLocks noGrp="1"/>
          </p:cNvSpPr>
          <p:nvPr>
            <p:ph type="sldNum" sz="quarter" idx="12"/>
          </p:nvPr>
        </p:nvSpPr>
        <p:spPr/>
        <p:txBody>
          <a:bodyPr/>
          <a:lstStyle/>
          <a:p>
            <a:fld id="{4233E7A8-F104-4943-8DBC-C50AEFB5EC8C}" type="slidenum">
              <a:rPr lang="en-US" smtClean="0"/>
              <a:t>‹#›</a:t>
            </a:fld>
            <a:endParaRPr lang="en-US"/>
          </a:p>
        </p:txBody>
      </p:sp>
    </p:spTree>
    <p:extLst>
      <p:ext uri="{BB962C8B-B14F-4D97-AF65-F5344CB8AC3E}">
        <p14:creationId xmlns:p14="http://schemas.microsoft.com/office/powerpoint/2010/main" val="23795093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7/20/13</a:t>
            </a:r>
          </a:p>
        </p:txBody>
      </p:sp>
      <p:sp>
        <p:nvSpPr>
          <p:cNvPr id="6" name="Footer Placeholder 5"/>
          <p:cNvSpPr>
            <a:spLocks noGrp="1"/>
          </p:cNvSpPr>
          <p:nvPr>
            <p:ph type="ftr" sz="quarter" idx="11"/>
          </p:nvPr>
        </p:nvSpPr>
        <p:spPr/>
        <p:txBody>
          <a:bodyPr/>
          <a:lstStyle/>
          <a:p>
            <a:r>
              <a:rPr lang="en-US"/>
              <a:t>Copyright: Ocean view nutrition</a:t>
            </a:r>
          </a:p>
        </p:txBody>
      </p:sp>
      <p:sp>
        <p:nvSpPr>
          <p:cNvPr id="7" name="Slide Number Placeholder 6"/>
          <p:cNvSpPr>
            <a:spLocks noGrp="1"/>
          </p:cNvSpPr>
          <p:nvPr>
            <p:ph type="sldNum" sz="quarter" idx="12"/>
          </p:nvPr>
        </p:nvSpPr>
        <p:spPr/>
        <p:txBody>
          <a:bodyPr/>
          <a:lstStyle/>
          <a:p>
            <a:fld id="{4233E7A8-F104-4943-8DBC-C50AEFB5EC8C}" type="slidenum">
              <a:rPr lang="en-US" smtClean="0"/>
              <a:t>‹#›</a:t>
            </a:fld>
            <a:endParaRPr lang="en-US"/>
          </a:p>
        </p:txBody>
      </p:sp>
    </p:spTree>
    <p:extLst>
      <p:ext uri="{BB962C8B-B14F-4D97-AF65-F5344CB8AC3E}">
        <p14:creationId xmlns:p14="http://schemas.microsoft.com/office/powerpoint/2010/main" val="1671597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7/20/13</a:t>
            </a:r>
          </a:p>
        </p:txBody>
      </p:sp>
      <p:sp>
        <p:nvSpPr>
          <p:cNvPr id="6" name="Footer Placeholder 5"/>
          <p:cNvSpPr>
            <a:spLocks noGrp="1"/>
          </p:cNvSpPr>
          <p:nvPr>
            <p:ph type="ftr" sz="quarter" idx="11"/>
          </p:nvPr>
        </p:nvSpPr>
        <p:spPr/>
        <p:txBody>
          <a:bodyPr/>
          <a:lstStyle/>
          <a:p>
            <a:r>
              <a:rPr lang="en-US"/>
              <a:t>Copyright: Ocean view nutrition</a:t>
            </a:r>
          </a:p>
        </p:txBody>
      </p:sp>
      <p:sp>
        <p:nvSpPr>
          <p:cNvPr id="7" name="Slide Number Placeholder 6"/>
          <p:cNvSpPr>
            <a:spLocks noGrp="1"/>
          </p:cNvSpPr>
          <p:nvPr>
            <p:ph type="sldNum" sz="quarter" idx="12"/>
          </p:nvPr>
        </p:nvSpPr>
        <p:spPr/>
        <p:txBody>
          <a:bodyPr/>
          <a:lstStyle/>
          <a:p>
            <a:fld id="{4233E7A8-F104-4943-8DBC-C50AEFB5EC8C}" type="slidenum">
              <a:rPr lang="en-US" smtClean="0"/>
              <a:t>‹#›</a:t>
            </a:fld>
            <a:endParaRPr lang="en-US"/>
          </a:p>
        </p:txBody>
      </p:sp>
    </p:spTree>
    <p:extLst>
      <p:ext uri="{BB962C8B-B14F-4D97-AF65-F5344CB8AC3E}">
        <p14:creationId xmlns:p14="http://schemas.microsoft.com/office/powerpoint/2010/main" val="22192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4233E7A8-F104-4943-8DBC-C50AEFB5EC8C}" type="slidenum">
              <a:rPr lang="en-US" smtClean="0"/>
              <a:t>‹#›</a:t>
            </a:fld>
            <a:endParaRPr lang="en-US"/>
          </a:p>
        </p:txBody>
      </p:sp>
    </p:spTree>
    <p:extLst>
      <p:ext uri="{BB962C8B-B14F-4D97-AF65-F5344CB8AC3E}">
        <p14:creationId xmlns:p14="http://schemas.microsoft.com/office/powerpoint/2010/main" val="2844101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4233E7A8-F104-4943-8DBC-C50AEFB5EC8C}" type="slidenum">
              <a:rPr lang="en-US" smtClean="0"/>
              <a:t>‹#›</a:t>
            </a:fld>
            <a:endParaRPr lang="en-US"/>
          </a:p>
        </p:txBody>
      </p:sp>
    </p:spTree>
    <p:extLst>
      <p:ext uri="{BB962C8B-B14F-4D97-AF65-F5344CB8AC3E}">
        <p14:creationId xmlns:p14="http://schemas.microsoft.com/office/powerpoint/2010/main" val="3167160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3587300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738600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16585179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7/20/13</a:t>
            </a:r>
          </a:p>
        </p:txBody>
      </p:sp>
      <p:sp>
        <p:nvSpPr>
          <p:cNvPr id="6" name="Footer Placeholder 5"/>
          <p:cNvSpPr>
            <a:spLocks noGrp="1"/>
          </p:cNvSpPr>
          <p:nvPr>
            <p:ph type="ftr" sz="quarter" idx="11"/>
          </p:nvPr>
        </p:nvSpPr>
        <p:spPr/>
        <p:txBody>
          <a:bodyPr/>
          <a:lstStyle/>
          <a:p>
            <a:r>
              <a:rPr lang="en-US"/>
              <a:t>Copyright: Ocean view nutrition</a:t>
            </a:r>
          </a:p>
        </p:txBody>
      </p:sp>
      <p:sp>
        <p:nvSpPr>
          <p:cNvPr id="7" name="Slide Number Placeholder 6"/>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108801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Flat Lake Credit Union</a:t>
            </a:r>
          </a:p>
        </p:txBody>
      </p:sp>
      <p:sp>
        <p:nvSpPr>
          <p:cNvPr id="9" name="Slide Number Placeholder 8"/>
          <p:cNvSpPr>
            <a:spLocks noGrp="1"/>
          </p:cNvSpPr>
          <p:nvPr>
            <p:ph type="sldNum" sz="quarter" idx="12"/>
          </p:nvPr>
        </p:nvSpPr>
        <p:spPr/>
        <p:txBody>
          <a:bodyPr/>
          <a:lstStyle/>
          <a:p>
            <a:fld id="{0D3533DE-D131-49ED-8607-D28AB6C2D703}" type="slidenum">
              <a:rPr lang="en-US" smtClean="0"/>
              <a:pPr/>
              <a:t>‹#›</a:t>
            </a:fld>
            <a:endParaRPr lang="en-US"/>
          </a:p>
        </p:txBody>
      </p:sp>
    </p:spTree>
    <p:extLst>
      <p:ext uri="{BB962C8B-B14F-4D97-AF65-F5344CB8AC3E}">
        <p14:creationId xmlns:p14="http://schemas.microsoft.com/office/powerpoint/2010/main" val="33575891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7/20/13</a:t>
            </a:r>
          </a:p>
        </p:txBody>
      </p:sp>
      <p:sp>
        <p:nvSpPr>
          <p:cNvPr id="8" name="Footer Placeholder 7"/>
          <p:cNvSpPr>
            <a:spLocks noGrp="1"/>
          </p:cNvSpPr>
          <p:nvPr>
            <p:ph type="ftr" sz="quarter" idx="11"/>
          </p:nvPr>
        </p:nvSpPr>
        <p:spPr/>
        <p:txBody>
          <a:bodyPr/>
          <a:lstStyle/>
          <a:p>
            <a:r>
              <a:rPr lang="en-US"/>
              <a:t>Copyright: Ocean view nutrition</a:t>
            </a:r>
          </a:p>
        </p:txBody>
      </p:sp>
      <p:sp>
        <p:nvSpPr>
          <p:cNvPr id="9" name="Slide Number Placeholder 8"/>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1372394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7/20/13</a:t>
            </a:r>
          </a:p>
        </p:txBody>
      </p:sp>
      <p:sp>
        <p:nvSpPr>
          <p:cNvPr id="4" name="Footer Placeholder 3"/>
          <p:cNvSpPr>
            <a:spLocks noGrp="1"/>
          </p:cNvSpPr>
          <p:nvPr>
            <p:ph type="ftr" sz="quarter" idx="11"/>
          </p:nvPr>
        </p:nvSpPr>
        <p:spPr/>
        <p:txBody>
          <a:bodyPr/>
          <a:lstStyle/>
          <a:p>
            <a:r>
              <a:rPr lang="en-US"/>
              <a:t>Copyright: Ocean view nutrition</a:t>
            </a:r>
          </a:p>
        </p:txBody>
      </p:sp>
      <p:sp>
        <p:nvSpPr>
          <p:cNvPr id="5" name="Slide Number Placeholder 4"/>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9527906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7/20/13</a:t>
            </a:r>
          </a:p>
        </p:txBody>
      </p:sp>
      <p:sp>
        <p:nvSpPr>
          <p:cNvPr id="3" name="Footer Placeholder 2"/>
          <p:cNvSpPr>
            <a:spLocks noGrp="1"/>
          </p:cNvSpPr>
          <p:nvPr>
            <p:ph type="ftr" sz="quarter" idx="11"/>
          </p:nvPr>
        </p:nvSpPr>
        <p:spPr/>
        <p:txBody>
          <a:bodyPr/>
          <a:lstStyle/>
          <a:p>
            <a:r>
              <a:rPr lang="en-US"/>
              <a:t>Copyright: Ocean view nutrition</a:t>
            </a:r>
          </a:p>
        </p:txBody>
      </p:sp>
      <p:sp>
        <p:nvSpPr>
          <p:cNvPr id="4" name="Slide Number Placeholder 3"/>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4867010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7/20/13</a:t>
            </a:r>
          </a:p>
        </p:txBody>
      </p:sp>
      <p:sp>
        <p:nvSpPr>
          <p:cNvPr id="6" name="Footer Placeholder 5"/>
          <p:cNvSpPr>
            <a:spLocks noGrp="1"/>
          </p:cNvSpPr>
          <p:nvPr>
            <p:ph type="ftr" sz="quarter" idx="11"/>
          </p:nvPr>
        </p:nvSpPr>
        <p:spPr/>
        <p:txBody>
          <a:bodyPr/>
          <a:lstStyle/>
          <a:p>
            <a:r>
              <a:rPr lang="en-US"/>
              <a:t>Copyright: Ocean view nutrition</a:t>
            </a:r>
          </a:p>
        </p:txBody>
      </p:sp>
      <p:sp>
        <p:nvSpPr>
          <p:cNvPr id="7" name="Slide Number Placeholder 6"/>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9199887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7/20/13</a:t>
            </a:r>
          </a:p>
        </p:txBody>
      </p:sp>
      <p:sp>
        <p:nvSpPr>
          <p:cNvPr id="6" name="Footer Placeholder 5"/>
          <p:cNvSpPr>
            <a:spLocks noGrp="1"/>
          </p:cNvSpPr>
          <p:nvPr>
            <p:ph type="ftr" sz="quarter" idx="11"/>
          </p:nvPr>
        </p:nvSpPr>
        <p:spPr/>
        <p:txBody>
          <a:bodyPr/>
          <a:lstStyle/>
          <a:p>
            <a:r>
              <a:rPr lang="en-US"/>
              <a:t>Copyright: Ocean view nutrition</a:t>
            </a:r>
          </a:p>
        </p:txBody>
      </p:sp>
      <p:sp>
        <p:nvSpPr>
          <p:cNvPr id="7" name="Slide Number Placeholder 6"/>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3290879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16809833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7/20/13</a:t>
            </a:r>
          </a:p>
        </p:txBody>
      </p:sp>
      <p:sp>
        <p:nvSpPr>
          <p:cNvPr id="5" name="Footer Placeholder 4"/>
          <p:cNvSpPr>
            <a:spLocks noGrp="1"/>
          </p:cNvSpPr>
          <p:nvPr>
            <p:ph type="ftr" sz="quarter" idx="11"/>
          </p:nvPr>
        </p:nvSpPr>
        <p:spPr/>
        <p:txBody>
          <a:bodyPr/>
          <a:lstStyle/>
          <a:p>
            <a:r>
              <a:rPr lang="en-US"/>
              <a:t>Copyright: Ocean view nutrition</a:t>
            </a:r>
          </a:p>
        </p:txBody>
      </p:sp>
      <p:sp>
        <p:nvSpPr>
          <p:cNvPr id="6" name="Slide Number Placeholder 5"/>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42775817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7/20/13</a:t>
            </a:r>
          </a:p>
        </p:txBody>
      </p:sp>
      <p:sp>
        <p:nvSpPr>
          <p:cNvPr id="4" name="Footer Placeholder 3"/>
          <p:cNvSpPr>
            <a:spLocks noGrp="1"/>
          </p:cNvSpPr>
          <p:nvPr>
            <p:ph type="ftr" sz="quarter" idx="11"/>
          </p:nvPr>
        </p:nvSpPr>
        <p:spPr/>
        <p:txBody>
          <a:bodyPr/>
          <a:lstStyle/>
          <a:p>
            <a:r>
              <a:rPr lang="en-US"/>
              <a:t>Copyright: Ocean view nutrition</a:t>
            </a:r>
          </a:p>
        </p:txBody>
      </p:sp>
      <p:sp>
        <p:nvSpPr>
          <p:cNvPr id="5" name="Slide Number Placeholder 4"/>
          <p:cNvSpPr>
            <a:spLocks noGrp="1"/>
          </p:cNvSpPr>
          <p:nvPr>
            <p:ph type="sldNum" sz="quarter" idx="12"/>
          </p:nvPr>
        </p:nvSpPr>
        <p:spPr/>
        <p:txBody>
          <a:bodyPr/>
          <a:lstStyle/>
          <a:p>
            <a:fld id="{5517F259-CC70-064A-ADE9-C84EBA9624F2}" type="slidenum">
              <a:rPr lang="en-US" smtClean="0"/>
              <a:t>‹#›</a:t>
            </a:fld>
            <a:endParaRPr lang="en-US"/>
          </a:p>
        </p:txBody>
      </p:sp>
    </p:spTree>
    <p:extLst>
      <p:ext uri="{BB962C8B-B14F-4D97-AF65-F5344CB8AC3E}">
        <p14:creationId xmlns:p14="http://schemas.microsoft.com/office/powerpoint/2010/main" val="117847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7/20/13</a:t>
            </a:r>
          </a:p>
        </p:txBody>
      </p:sp>
      <p:sp>
        <p:nvSpPr>
          <p:cNvPr id="4" name="Footer Placeholder 3"/>
          <p:cNvSpPr>
            <a:spLocks noGrp="1"/>
          </p:cNvSpPr>
          <p:nvPr>
            <p:ph type="ftr" sz="quarter" idx="11"/>
          </p:nvPr>
        </p:nvSpPr>
        <p:spPr/>
        <p:txBody>
          <a:bodyPr/>
          <a:lstStyle/>
          <a:p>
            <a:r>
              <a:rPr lang="en-US"/>
              <a:t>Flat Lake Credit Union</a:t>
            </a:r>
          </a:p>
        </p:txBody>
      </p:sp>
      <p:sp>
        <p:nvSpPr>
          <p:cNvPr id="5" name="Slide Number Placeholder 4"/>
          <p:cNvSpPr>
            <a:spLocks noGrp="1"/>
          </p:cNvSpPr>
          <p:nvPr>
            <p:ph type="sldNum" sz="quarter" idx="12"/>
          </p:nvPr>
        </p:nvSpPr>
        <p:spPr/>
        <p:txBody>
          <a:bodyPr/>
          <a:lstStyle/>
          <a:p>
            <a:fld id="{0D3533DE-D131-49ED-8607-D28AB6C2D703}" type="slidenum">
              <a:rPr lang="en-US" smtClean="0"/>
              <a:pPr/>
              <a:t>‹#›</a:t>
            </a:fld>
            <a:endParaRPr lang="en-US"/>
          </a:p>
        </p:txBody>
      </p:sp>
      <p:pic>
        <p:nvPicPr>
          <p:cNvPr id="6" name="Picture 5" descr="FlatHeadLakePanel.jpg">
            <a:extLst>
              <a:ext uri="{FF2B5EF4-FFF2-40B4-BE49-F238E27FC236}">
                <a16:creationId xmlns:a16="http://schemas.microsoft.com/office/drawing/2014/main" id="{6E2B9833-1F76-5441-B349-109E7AE3F47C}"/>
              </a:ext>
            </a:extLst>
          </p:cNvPr>
          <p:cNvPicPr>
            <a:picLocks noChangeAspect="1"/>
          </p:cNvPicPr>
          <p:nvPr userDrawn="1"/>
        </p:nvPicPr>
        <p:blipFill>
          <a:blip r:embed="rId2">
            <a:duotone>
              <a:prstClr val="black"/>
              <a:schemeClr val="accent1">
                <a:tint val="45000"/>
                <a:satMod val="400000"/>
              </a:schemeClr>
            </a:duotone>
            <a:lum bright="-20000" contrast="-20000"/>
          </a:blip>
          <a:stretch>
            <a:fillRect/>
          </a:stretch>
        </p:blipFill>
        <p:spPr>
          <a:xfrm>
            <a:off x="0" y="0"/>
            <a:ext cx="1447800" cy="6858000"/>
          </a:xfrm>
          <a:prstGeom prst="rect">
            <a:avLst/>
          </a:prstGeom>
        </p:spPr>
      </p:pic>
    </p:spTree>
    <p:extLst>
      <p:ext uri="{BB962C8B-B14F-4D97-AF65-F5344CB8AC3E}">
        <p14:creationId xmlns:p14="http://schemas.microsoft.com/office/powerpoint/2010/main" val="276087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7/20/13</a:t>
            </a:r>
          </a:p>
        </p:txBody>
      </p:sp>
      <p:sp>
        <p:nvSpPr>
          <p:cNvPr id="3" name="Footer Placeholder 2"/>
          <p:cNvSpPr>
            <a:spLocks noGrp="1"/>
          </p:cNvSpPr>
          <p:nvPr>
            <p:ph type="ftr" sz="quarter" idx="11"/>
          </p:nvPr>
        </p:nvSpPr>
        <p:spPr/>
        <p:txBody>
          <a:bodyPr/>
          <a:lstStyle/>
          <a:p>
            <a:r>
              <a:rPr lang="en-US"/>
              <a:t>Flat Lake Credit Union</a:t>
            </a:r>
          </a:p>
        </p:txBody>
      </p:sp>
      <p:sp>
        <p:nvSpPr>
          <p:cNvPr id="4" name="Slide Number Placeholder 3"/>
          <p:cNvSpPr>
            <a:spLocks noGrp="1"/>
          </p:cNvSpPr>
          <p:nvPr>
            <p:ph type="sldNum" sz="quarter" idx="12"/>
          </p:nvPr>
        </p:nvSpPr>
        <p:spPr/>
        <p:txBody>
          <a:bodyPr/>
          <a:lstStyle/>
          <a:p>
            <a:fld id="{0D3533DE-D131-49ED-8607-D28AB6C2D703}" type="slidenum">
              <a:rPr lang="en-US" smtClean="0"/>
              <a:pPr/>
              <a:t>‹#›</a:t>
            </a:fld>
            <a:endParaRPr lang="en-US"/>
          </a:p>
        </p:txBody>
      </p:sp>
      <p:pic>
        <p:nvPicPr>
          <p:cNvPr id="5" name="Picture 4" descr="FlatHeadLakePanel.jpg">
            <a:extLst>
              <a:ext uri="{FF2B5EF4-FFF2-40B4-BE49-F238E27FC236}">
                <a16:creationId xmlns:a16="http://schemas.microsoft.com/office/drawing/2014/main" id="{1717CFA6-3DCB-674D-8BE8-D8E7D66FB70A}"/>
              </a:ext>
            </a:extLst>
          </p:cNvPr>
          <p:cNvPicPr>
            <a:picLocks noChangeAspect="1"/>
          </p:cNvPicPr>
          <p:nvPr userDrawn="1"/>
        </p:nvPicPr>
        <p:blipFill>
          <a:blip r:embed="rId2">
            <a:duotone>
              <a:prstClr val="black"/>
              <a:schemeClr val="accent1">
                <a:tint val="45000"/>
                <a:satMod val="400000"/>
              </a:schemeClr>
            </a:duotone>
            <a:lum bright="-20000" contrast="-20000"/>
          </a:blip>
          <a:stretch>
            <a:fillRect/>
          </a:stretch>
        </p:blipFill>
        <p:spPr>
          <a:xfrm>
            <a:off x="0" y="0"/>
            <a:ext cx="1447800" cy="6858000"/>
          </a:xfrm>
          <a:prstGeom prst="rect">
            <a:avLst/>
          </a:prstGeom>
        </p:spPr>
      </p:pic>
    </p:spTree>
    <p:extLst>
      <p:ext uri="{BB962C8B-B14F-4D97-AF65-F5344CB8AC3E}">
        <p14:creationId xmlns:p14="http://schemas.microsoft.com/office/powerpoint/2010/main" val="271127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Flat Lake Credit Union</a:t>
            </a:r>
          </a:p>
        </p:txBody>
      </p:sp>
      <p:sp>
        <p:nvSpPr>
          <p:cNvPr id="7" name="Slide Number Placeholder 6"/>
          <p:cNvSpPr>
            <a:spLocks noGrp="1"/>
          </p:cNvSpPr>
          <p:nvPr>
            <p:ph type="sldNum" sz="quarter" idx="12"/>
          </p:nvPr>
        </p:nvSpPr>
        <p:spPr/>
        <p:txBody>
          <a:bodyPr/>
          <a:lstStyle/>
          <a:p>
            <a:fld id="{0D3533DE-D131-49ED-8607-D28AB6C2D703}" type="slidenum">
              <a:rPr lang="en-US" smtClean="0"/>
              <a:pPr/>
              <a:t>‹#›</a:t>
            </a:fld>
            <a:endParaRPr lang="en-US"/>
          </a:p>
        </p:txBody>
      </p:sp>
    </p:spTree>
    <p:extLst>
      <p:ext uri="{BB962C8B-B14F-4D97-AF65-F5344CB8AC3E}">
        <p14:creationId xmlns:p14="http://schemas.microsoft.com/office/powerpoint/2010/main" val="411980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Flat Lake Credit Union</a:t>
            </a:r>
          </a:p>
        </p:txBody>
      </p:sp>
      <p:sp>
        <p:nvSpPr>
          <p:cNvPr id="7" name="Slide Number Placeholder 6"/>
          <p:cNvSpPr>
            <a:spLocks noGrp="1"/>
          </p:cNvSpPr>
          <p:nvPr>
            <p:ph type="sldNum" sz="quarter" idx="12"/>
          </p:nvPr>
        </p:nvSpPr>
        <p:spPr/>
        <p:txBody>
          <a:bodyPr/>
          <a:lstStyle/>
          <a:p>
            <a:fld id="{0D3533DE-D131-49ED-8607-D28AB6C2D703}" type="slidenum">
              <a:rPr lang="en-US" smtClean="0"/>
              <a:pPr/>
              <a:t>‹#›</a:t>
            </a:fld>
            <a:endParaRPr lang="en-US"/>
          </a:p>
        </p:txBody>
      </p:sp>
    </p:spTree>
    <p:extLst>
      <p:ext uri="{BB962C8B-B14F-4D97-AF65-F5344CB8AC3E}">
        <p14:creationId xmlns:p14="http://schemas.microsoft.com/office/powerpoint/2010/main" val="220381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199" y="6356350"/>
            <a:ext cx="23218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Flat Lake Credit Union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533DE-D131-49ED-8607-D28AB6C2D703}" type="slidenum">
              <a:rPr lang="en-US" smtClean="0"/>
              <a:pPr/>
              <a:t>‹#›</a:t>
            </a:fld>
            <a:endParaRPr lang="en-US"/>
          </a:p>
        </p:txBody>
      </p:sp>
    </p:spTree>
    <p:extLst>
      <p:ext uri="{BB962C8B-B14F-4D97-AF65-F5344CB8AC3E}">
        <p14:creationId xmlns:p14="http://schemas.microsoft.com/office/powerpoint/2010/main" val="1966502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7/20/13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Ocean view nutrition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7F259-CC70-064A-ADE9-C84EBA9624F2}" type="slidenum">
              <a:rPr lang="en-US" smtClean="0"/>
              <a:t>‹#›</a:t>
            </a:fld>
            <a:endParaRPr lang="en-US"/>
          </a:p>
        </p:txBody>
      </p:sp>
    </p:spTree>
    <p:extLst>
      <p:ext uri="{BB962C8B-B14F-4D97-AF65-F5344CB8AC3E}">
        <p14:creationId xmlns:p14="http://schemas.microsoft.com/office/powerpoint/2010/main" val="23327166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r>
              <a:rPr lang="en-US"/>
              <a:t>Copyright: Ocean view nutrition</a:t>
            </a: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endParaRPr lang="en-US"/>
          </a:p>
        </p:txBody>
      </p:sp>
    </p:spTree>
    <p:extLst>
      <p:ext uri="{BB962C8B-B14F-4D97-AF65-F5344CB8AC3E}">
        <p14:creationId xmlns:p14="http://schemas.microsoft.com/office/powerpoint/2010/main" val="40961405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199" y="6356350"/>
            <a:ext cx="23218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Copyright: Ocean view nutrition</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084953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7/20/13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Ocean view nutrition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7F259-CC70-064A-ADE9-C84EBA9624F2}" type="slidenum">
              <a:rPr lang="en-US" smtClean="0"/>
              <a:t>‹#›</a:t>
            </a:fld>
            <a:endParaRPr lang="en-US"/>
          </a:p>
        </p:txBody>
      </p:sp>
    </p:spTree>
    <p:extLst>
      <p:ext uri="{BB962C8B-B14F-4D97-AF65-F5344CB8AC3E}">
        <p14:creationId xmlns:p14="http://schemas.microsoft.com/office/powerpoint/2010/main" val="378690856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mailto:lisa@kitchenonfire.com"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9.jpeg"/><Relationship Id="rId4" Type="http://schemas.openxmlformats.org/officeDocument/2006/relationships/hyperlink" Target="mailto:lisa@oceanviewnutrition.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8F8725-799B-1345-9E31-55DFB2354E95}"/>
              </a:ext>
            </a:extLst>
          </p:cNvPr>
          <p:cNvSpPr>
            <a:spLocks noGrp="1"/>
          </p:cNvSpPr>
          <p:nvPr>
            <p:ph type="subTitle" idx="1"/>
          </p:nvPr>
        </p:nvSpPr>
        <p:spPr/>
        <p:txBody>
          <a:bodyPr>
            <a:normAutofit/>
          </a:bodyPr>
          <a:lstStyle/>
          <a:p>
            <a:r>
              <a:rPr lang="en-US" sz="1500" dirty="0">
                <a:solidFill>
                  <a:schemeClr val="tx1">
                    <a:lumMod val="50000"/>
                    <a:lumOff val="50000"/>
                  </a:schemeClr>
                </a:solidFill>
              </a:rPr>
              <a:t>Copyright © 2022 Ocean View Nutrition and Kitchen on Fire. All Rights Reserved.</a:t>
            </a:r>
          </a:p>
        </p:txBody>
      </p:sp>
      <p:sp>
        <p:nvSpPr>
          <p:cNvPr id="4" name="Title 1">
            <a:extLst>
              <a:ext uri="{FF2B5EF4-FFF2-40B4-BE49-F238E27FC236}">
                <a16:creationId xmlns:a16="http://schemas.microsoft.com/office/drawing/2014/main" id="{2EB53F83-20CA-9243-ADD6-3605EEA04386}"/>
              </a:ext>
            </a:extLst>
          </p:cNvPr>
          <p:cNvSpPr>
            <a:spLocks noGrp="1"/>
          </p:cNvSpPr>
          <p:nvPr>
            <p:ph type="ctrTitle"/>
          </p:nvPr>
        </p:nvSpPr>
        <p:spPr>
          <a:xfrm>
            <a:off x="2200759" y="1896632"/>
            <a:ext cx="6333641" cy="3406888"/>
          </a:xfrm>
        </p:spPr>
        <p:txBody>
          <a:bodyPr>
            <a:normAutofit fontScale="90000"/>
          </a:bodyPr>
          <a:lstStyle/>
          <a:p>
            <a:br>
              <a:rPr lang="en-US" sz="3600" cap="small" dirty="0"/>
            </a:br>
            <a:r>
              <a:rPr lang="en-US" sz="3100" cap="small" dirty="0"/>
              <a:t>The World of Spices – A </a:t>
            </a:r>
            <a:r>
              <a:rPr lang="en-US" sz="3100" cap="small"/>
              <a:t>Journey in </a:t>
            </a:r>
            <a:r>
              <a:rPr lang="en-US" sz="3100" cap="small" dirty="0"/>
              <a:t>Flavors &amp; Health</a:t>
            </a:r>
            <a:br>
              <a:rPr lang="en-US" sz="1200" b="1" dirty="0">
                <a:effectLst/>
              </a:rPr>
            </a:br>
            <a:br>
              <a:rPr lang="en-US" sz="3600" cap="small" dirty="0"/>
            </a:br>
            <a:r>
              <a:rPr lang="en-US" sz="2400" cap="small" dirty="0"/>
              <a:t>Lisa Michelle Miller BS, NC</a:t>
            </a:r>
            <a:br>
              <a:rPr lang="en-US" sz="2400" cap="small" dirty="0"/>
            </a:br>
            <a:r>
              <a:rPr lang="en-US" sz="2400" cap="small" dirty="0"/>
              <a:t>Nutrition Consultant, certified</a:t>
            </a:r>
            <a:br>
              <a:rPr lang="en-US" sz="2400" cap="small" dirty="0"/>
            </a:br>
            <a:br>
              <a:rPr lang="en-US" sz="2400" cap="small" dirty="0"/>
            </a:br>
            <a:r>
              <a:rPr lang="en-US" sz="2400" cap="small" dirty="0"/>
              <a:t>Ocean View Nutrition – Nutrition Consulting</a:t>
            </a:r>
            <a:br>
              <a:rPr lang="en-US" sz="2400" cap="small" dirty="0"/>
            </a:br>
            <a:r>
              <a:rPr lang="en-US" sz="2400" cap="small" dirty="0"/>
              <a:t>Kitchen on Fire – Cooking School</a:t>
            </a:r>
          </a:p>
        </p:txBody>
      </p:sp>
      <p:sp>
        <p:nvSpPr>
          <p:cNvPr id="5" name="TextBox 4">
            <a:extLst>
              <a:ext uri="{FF2B5EF4-FFF2-40B4-BE49-F238E27FC236}">
                <a16:creationId xmlns:a16="http://schemas.microsoft.com/office/drawing/2014/main" id="{BB2F2F8E-388F-1C40-81E7-EB67DC5424D2}"/>
              </a:ext>
            </a:extLst>
          </p:cNvPr>
          <p:cNvSpPr txBox="1"/>
          <p:nvPr/>
        </p:nvSpPr>
        <p:spPr>
          <a:xfrm>
            <a:off x="642470" y="6165334"/>
            <a:ext cx="864339" cy="461665"/>
          </a:xfrm>
          <a:prstGeom prst="rect">
            <a:avLst/>
          </a:prstGeom>
          <a:noFill/>
        </p:spPr>
        <p:txBody>
          <a:bodyPr wrap="none" rtlCol="0">
            <a:spAutoFit/>
          </a:bodyPr>
          <a:lstStyle/>
          <a:p>
            <a:r>
              <a:rPr lang="en-US" sz="2400" dirty="0"/>
              <a:t>2022</a:t>
            </a:r>
            <a:endParaRPr lang="en-US" dirty="0"/>
          </a:p>
        </p:txBody>
      </p:sp>
    </p:spTree>
    <p:extLst>
      <p:ext uri="{BB962C8B-B14F-4D97-AF65-F5344CB8AC3E}">
        <p14:creationId xmlns:p14="http://schemas.microsoft.com/office/powerpoint/2010/main" val="30440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FFB7-A975-7C42-AE10-5C9B82084303}"/>
              </a:ext>
            </a:extLst>
          </p:cNvPr>
          <p:cNvSpPr>
            <a:spLocks noGrp="1"/>
          </p:cNvSpPr>
          <p:nvPr>
            <p:ph type="title"/>
          </p:nvPr>
        </p:nvSpPr>
        <p:spPr>
          <a:xfrm>
            <a:off x="612648" y="685800"/>
            <a:ext cx="8153400" cy="533400"/>
          </a:xfrm>
        </p:spPr>
        <p:txBody>
          <a:bodyPr>
            <a:normAutofit/>
          </a:bodyPr>
          <a:lstStyle/>
          <a:p>
            <a:r>
              <a:rPr lang="en-US" sz="2800" cap="small" dirty="0">
                <a:solidFill>
                  <a:srgbClr val="9EB060">
                    <a:lumMod val="75000"/>
                  </a:srgbClr>
                </a:solidFill>
                <a:ea typeface="ＭＳ Ｐゴシック" charset="0"/>
                <a:cs typeface="Arial" charset="0"/>
              </a:rPr>
              <a:t>Follow flavors around the world</a:t>
            </a:r>
            <a:endParaRPr lang="en-US" dirty="0"/>
          </a:p>
        </p:txBody>
      </p:sp>
      <p:sp>
        <p:nvSpPr>
          <p:cNvPr id="3" name="Footer Placeholder 2">
            <a:extLst>
              <a:ext uri="{FF2B5EF4-FFF2-40B4-BE49-F238E27FC236}">
                <a16:creationId xmlns:a16="http://schemas.microsoft.com/office/drawing/2014/main" id="{881A785B-E4E7-6545-852C-392CA8C2F08D}"/>
              </a:ext>
            </a:extLst>
          </p:cNvPr>
          <p:cNvSpPr>
            <a:spLocks noGrp="1"/>
          </p:cNvSpPr>
          <p:nvPr>
            <p:ph type="ftr" sz="quarter" idx="11"/>
          </p:nvPr>
        </p:nvSpPr>
        <p:spPr/>
        <p:txBody>
          <a:bodyPr/>
          <a:lstStyle/>
          <a:p>
            <a:pPr algn="l"/>
            <a:r>
              <a:rPr lang="en-US">
                <a:solidFill>
                  <a:schemeClr val="tx1">
                    <a:lumMod val="50000"/>
                    <a:lumOff val="50000"/>
                  </a:schemeClr>
                </a:solidFill>
              </a:rPr>
              <a:t>Copyright © 2022 Ocean View Nutrition and Kitchen on Fire. All Rights Reserved.</a:t>
            </a:r>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D0853A14-9BFD-BE44-BE45-908016126962}"/>
              </a:ext>
            </a:extLst>
          </p:cNvPr>
          <p:cNvSpPr>
            <a:spLocks noGrp="1"/>
          </p:cNvSpPr>
          <p:nvPr>
            <p:ph type="sldNum" sz="quarter" idx="12"/>
          </p:nvPr>
        </p:nvSpPr>
        <p:spPr/>
        <p:txBody>
          <a:bodyPr>
            <a:normAutofit fontScale="85000" lnSpcReduction="20000"/>
          </a:bodyPr>
          <a:lstStyle/>
          <a:p>
            <a:fld id="{5517F259-CC70-064A-ADE9-C84EBA9624F2}" type="slidenum">
              <a:rPr lang="en-US" smtClean="0"/>
              <a:t>10</a:t>
            </a:fld>
            <a:endParaRPr lang="en-US"/>
          </a:p>
        </p:txBody>
      </p:sp>
      <p:sp>
        <p:nvSpPr>
          <p:cNvPr id="6" name="Content Placeholder 5">
            <a:extLst>
              <a:ext uri="{FF2B5EF4-FFF2-40B4-BE49-F238E27FC236}">
                <a16:creationId xmlns:a16="http://schemas.microsoft.com/office/drawing/2014/main" id="{9CFF3EAD-3B19-2040-922F-6496A933CDE7}"/>
              </a:ext>
            </a:extLst>
          </p:cNvPr>
          <p:cNvSpPr>
            <a:spLocks noGrp="1"/>
          </p:cNvSpPr>
          <p:nvPr>
            <p:ph sz="quarter" idx="1"/>
          </p:nvPr>
        </p:nvSpPr>
        <p:spPr>
          <a:xfrm>
            <a:off x="562143" y="1621303"/>
            <a:ext cx="8153400" cy="4322297"/>
          </a:xfrm>
        </p:spPr>
        <p:txBody>
          <a:bodyPr>
            <a:normAutofit lnSpcReduction="10000"/>
          </a:bodyPr>
          <a:lstStyle/>
          <a:p>
            <a:pPr marL="136525" lvl="1" indent="0" fontAlgn="base">
              <a:lnSpc>
                <a:spcPct val="130000"/>
              </a:lnSpc>
              <a:spcBef>
                <a:spcPct val="0"/>
              </a:spcBef>
              <a:buClr>
                <a:srgbClr val="D09A08"/>
              </a:buClr>
              <a:buSzPct val="60000"/>
              <a:buNone/>
              <a:tabLst>
                <a:tab pos="228600" algn="l"/>
              </a:tabLst>
              <a:defRPr/>
            </a:pPr>
            <a:endParaRPr lang="en-US" sz="1700" dirty="0">
              <a:solidFill>
                <a:srgbClr val="857A64"/>
              </a:solidFill>
              <a:latin typeface="Arial" charset="0"/>
              <a:cs typeface="Times New Roman" charset="0"/>
            </a:endParaRPr>
          </a:p>
          <a:p>
            <a:pPr marL="136525" lvl="1" indent="0" fontAlgn="base">
              <a:lnSpc>
                <a:spcPct val="130000"/>
              </a:lnSpc>
              <a:spcBef>
                <a:spcPct val="0"/>
              </a:spcBef>
              <a:buClr>
                <a:srgbClr val="D09A08"/>
              </a:buClr>
              <a:buSzPct val="60000"/>
              <a:buNone/>
              <a:tabLst>
                <a:tab pos="228600" algn="l"/>
              </a:tabLst>
              <a:defRPr/>
            </a:pPr>
            <a:r>
              <a:rPr lang="en-US" sz="1700" dirty="0">
                <a:solidFill>
                  <a:srgbClr val="857A64"/>
                </a:solidFill>
                <a:latin typeface="Arial" charset="0"/>
                <a:cs typeface="Times New Roman" charset="0"/>
              </a:rPr>
              <a:t>Cuisines and their Spices</a:t>
            </a:r>
          </a:p>
          <a:p>
            <a:pPr marL="696595" lvl="2" indent="-285750" fontAlgn="base">
              <a:lnSpc>
                <a:spcPct val="130000"/>
              </a:lnSpc>
              <a:spcBef>
                <a:spcPct val="0"/>
              </a:spcBef>
              <a:buClr>
                <a:srgbClr val="D09A08"/>
              </a:buClr>
              <a:buSzPct val="60000"/>
              <a:buFont typeface="Wingdings" pitchFamily="2" charset="2"/>
              <a:buChar char="§"/>
              <a:tabLst>
                <a:tab pos="228600" algn="l"/>
              </a:tabLst>
              <a:defRPr/>
            </a:pPr>
            <a:r>
              <a:rPr lang="en-US" sz="1400" b="1" dirty="0">
                <a:solidFill>
                  <a:schemeClr val="accent5">
                    <a:lumMod val="60000"/>
                    <a:lumOff val="40000"/>
                  </a:schemeClr>
                </a:solidFill>
                <a:latin typeface="Arial" charset="0"/>
                <a:cs typeface="Times New Roman" charset="0"/>
              </a:rPr>
              <a:t>Mexico</a:t>
            </a:r>
            <a:r>
              <a:rPr lang="en-US" sz="1400" dirty="0">
                <a:solidFill>
                  <a:srgbClr val="857A64"/>
                </a:solidFill>
                <a:latin typeface="Arial" charset="0"/>
                <a:cs typeface="Times New Roman" charset="0"/>
              </a:rPr>
              <a:t> – achiote, chiles, cinnamon, coriander, cumin, garlic, oregano, pepper</a:t>
            </a:r>
          </a:p>
          <a:p>
            <a:pPr marL="696595" lvl="2" indent="-285750" fontAlgn="base">
              <a:lnSpc>
                <a:spcPct val="130000"/>
              </a:lnSpc>
              <a:spcBef>
                <a:spcPct val="0"/>
              </a:spcBef>
              <a:buClr>
                <a:srgbClr val="D09A08"/>
              </a:buClr>
              <a:buSzPct val="60000"/>
              <a:buFont typeface="Wingdings" pitchFamily="2" charset="2"/>
              <a:buChar char="§"/>
              <a:tabLst>
                <a:tab pos="228600" algn="l"/>
              </a:tabLst>
              <a:defRPr/>
            </a:pPr>
            <a:r>
              <a:rPr lang="en-US" sz="1400" b="1" dirty="0">
                <a:solidFill>
                  <a:schemeClr val="accent6"/>
                </a:solidFill>
                <a:latin typeface="Arial" panose="020B0604020202020204" pitchFamily="34" charset="0"/>
                <a:cs typeface="Arial" panose="020B0604020202020204" pitchFamily="34" charset="0"/>
              </a:rPr>
              <a:t>Eastern European </a:t>
            </a:r>
            <a:r>
              <a:rPr lang="en-US" sz="1400" dirty="0">
                <a:solidFill>
                  <a:srgbClr val="857A64"/>
                </a:solidFill>
                <a:latin typeface="Arial" charset="0"/>
                <a:cs typeface="Times New Roman" charset="0"/>
              </a:rPr>
              <a:t>–</a:t>
            </a:r>
            <a:r>
              <a:rPr lang="en-US" sz="1400" dirty="0">
                <a:solidFill>
                  <a:srgbClr val="857A64"/>
                </a:solidFill>
                <a:latin typeface="Arial" panose="020B0604020202020204" pitchFamily="34" charset="0"/>
                <a:cs typeface="Arial" panose="020B0604020202020204" pitchFamily="34" charset="0"/>
              </a:rPr>
              <a:t> caraway, cinnamon, clove, dill, juniper, licorice, mustard, paprika, parsley, pepper, poppy seeds, sorrel, thyme </a:t>
            </a:r>
          </a:p>
          <a:p>
            <a:pPr marL="696595" lvl="2" indent="-285750" fontAlgn="base">
              <a:lnSpc>
                <a:spcPct val="130000"/>
              </a:lnSpc>
              <a:spcBef>
                <a:spcPct val="0"/>
              </a:spcBef>
              <a:buClr>
                <a:srgbClr val="D09A08"/>
              </a:buClr>
              <a:buSzPct val="60000"/>
              <a:buFont typeface="Wingdings" pitchFamily="2" charset="2"/>
              <a:buChar char="§"/>
              <a:tabLst>
                <a:tab pos="228600" algn="l"/>
              </a:tabLst>
              <a:defRPr/>
            </a:pPr>
            <a:r>
              <a:rPr lang="en-US" sz="1400" b="1" dirty="0">
                <a:solidFill>
                  <a:schemeClr val="accent2">
                    <a:lumMod val="75000"/>
                  </a:schemeClr>
                </a:solidFill>
                <a:latin typeface="Arial" panose="020B0604020202020204" pitchFamily="34" charset="0"/>
                <a:cs typeface="Arial" panose="020B0604020202020204" pitchFamily="34" charset="0"/>
              </a:rPr>
              <a:t>North African </a:t>
            </a:r>
            <a:r>
              <a:rPr lang="en-US" sz="1400" dirty="0">
                <a:solidFill>
                  <a:srgbClr val="857A64"/>
                </a:solidFill>
                <a:latin typeface="Arial" panose="020B0604020202020204" pitchFamily="34" charset="0"/>
                <a:cs typeface="Arial" panose="020B0604020202020204" pitchFamily="34" charset="0"/>
              </a:rPr>
              <a:t>– anise, cardamom, cinnamon, coriander, cumin, fenugreek, ginger, nutmeg, black and cayenne peppers, turmeric</a:t>
            </a:r>
          </a:p>
          <a:p>
            <a:pPr marL="136525" lvl="1" indent="0" fontAlgn="base">
              <a:lnSpc>
                <a:spcPct val="130000"/>
              </a:lnSpc>
              <a:spcBef>
                <a:spcPct val="0"/>
              </a:spcBef>
              <a:buClr>
                <a:srgbClr val="D09A08"/>
              </a:buClr>
              <a:buSzPct val="60000"/>
              <a:buNone/>
              <a:tabLst>
                <a:tab pos="228600" algn="l"/>
              </a:tabLst>
              <a:defRPr/>
            </a:pPr>
            <a:endParaRPr lang="en-US" sz="1000" dirty="0">
              <a:solidFill>
                <a:srgbClr val="857A64"/>
              </a:solidFill>
              <a:latin typeface="Arial" charset="0"/>
              <a:cs typeface="Times New Roman" charset="0"/>
            </a:endParaRPr>
          </a:p>
          <a:p>
            <a:pPr marL="136525" lvl="1" indent="0" fontAlgn="base">
              <a:lnSpc>
                <a:spcPct val="130000"/>
              </a:lnSpc>
              <a:spcBef>
                <a:spcPct val="0"/>
              </a:spcBef>
              <a:buClr>
                <a:srgbClr val="D09A08"/>
              </a:buClr>
              <a:buSzPct val="60000"/>
              <a:buNone/>
              <a:tabLst>
                <a:tab pos="228600" algn="l"/>
              </a:tabLst>
              <a:defRPr/>
            </a:pPr>
            <a:r>
              <a:rPr lang="en-US" sz="1800" dirty="0">
                <a:solidFill>
                  <a:srgbClr val="857A64"/>
                </a:solidFill>
                <a:latin typeface="Arial" charset="0"/>
                <a:cs typeface="Times New Roman" charset="0"/>
              </a:rPr>
              <a:t>Ethnic Spice Blends</a:t>
            </a:r>
          </a:p>
          <a:p>
            <a:pPr marL="696595" lvl="2" indent="-285750" fontAlgn="base">
              <a:lnSpc>
                <a:spcPct val="130000"/>
              </a:lnSpc>
              <a:spcBef>
                <a:spcPct val="0"/>
              </a:spcBef>
              <a:buClr>
                <a:srgbClr val="D09A08"/>
              </a:buClr>
              <a:buSzPct val="60000"/>
              <a:buFont typeface="Wingdings" pitchFamily="2" charset="2"/>
              <a:buChar char="§"/>
              <a:tabLst>
                <a:tab pos="228600" algn="l"/>
              </a:tabLst>
              <a:defRPr/>
            </a:pPr>
            <a:r>
              <a:rPr lang="en-US" sz="1400" b="1" dirty="0">
                <a:solidFill>
                  <a:schemeClr val="tx2"/>
                </a:solidFill>
                <a:latin typeface="Arial" charset="0"/>
                <a:cs typeface="Times New Roman" charset="0"/>
              </a:rPr>
              <a:t>Garam masala </a:t>
            </a:r>
            <a:r>
              <a:rPr lang="en-US" sz="1400" dirty="0">
                <a:solidFill>
                  <a:srgbClr val="857A64"/>
                </a:solidFill>
                <a:latin typeface="Arial" charset="0"/>
                <a:cs typeface="Times New Roman" charset="0"/>
              </a:rPr>
              <a:t>– </a:t>
            </a:r>
            <a:r>
              <a:rPr lang="en-US" sz="1400" dirty="0">
                <a:solidFill>
                  <a:srgbClr val="857A64"/>
                </a:solidFill>
                <a:latin typeface="Arial" panose="020B0604020202020204" pitchFamily="34" charset="0"/>
                <a:cs typeface="Arial" panose="020B0604020202020204" pitchFamily="34" charset="0"/>
              </a:rPr>
              <a:t>black pepper, cardamom, </a:t>
            </a:r>
          </a:p>
          <a:p>
            <a:pPr marL="410845" lvl="2" indent="0" fontAlgn="base">
              <a:lnSpc>
                <a:spcPct val="130000"/>
              </a:lnSpc>
              <a:spcBef>
                <a:spcPct val="0"/>
              </a:spcBef>
              <a:buClr>
                <a:srgbClr val="D09A08"/>
              </a:buClr>
              <a:buSzPct val="60000"/>
              <a:buNone/>
              <a:tabLst>
                <a:tab pos="228600" algn="l"/>
              </a:tabLst>
              <a:defRPr/>
            </a:pPr>
            <a:r>
              <a:rPr lang="en-US" sz="1400" dirty="0">
                <a:solidFill>
                  <a:srgbClr val="857A64"/>
                </a:solidFill>
                <a:latin typeface="Arial" panose="020B0604020202020204" pitchFamily="34" charset="0"/>
                <a:cs typeface="Arial" panose="020B0604020202020204" pitchFamily="34" charset="0"/>
              </a:rPr>
              <a:t>      cinnamon, clove, coriander, cumin</a:t>
            </a:r>
          </a:p>
          <a:p>
            <a:pPr marL="696595" lvl="2" indent="-285750" fontAlgn="base">
              <a:lnSpc>
                <a:spcPct val="130000"/>
              </a:lnSpc>
              <a:spcBef>
                <a:spcPct val="0"/>
              </a:spcBef>
              <a:buClr>
                <a:srgbClr val="D09A08"/>
              </a:buClr>
              <a:buSzPct val="60000"/>
              <a:buFont typeface="Wingdings" pitchFamily="2" charset="2"/>
              <a:buChar char="§"/>
              <a:tabLst>
                <a:tab pos="228600" algn="l"/>
              </a:tabLst>
              <a:defRPr/>
            </a:pPr>
            <a:r>
              <a:rPr lang="en-US" sz="1400" b="1" dirty="0">
                <a:solidFill>
                  <a:schemeClr val="accent6"/>
                </a:solidFill>
                <a:latin typeface="Arial" charset="0"/>
                <a:cs typeface="Times New Roman" charset="0"/>
              </a:rPr>
              <a:t>Chinese Five Spice </a:t>
            </a:r>
            <a:r>
              <a:rPr lang="en-US" sz="1400" dirty="0">
                <a:solidFill>
                  <a:srgbClr val="857A64"/>
                </a:solidFill>
                <a:latin typeface="Arial" charset="0"/>
                <a:cs typeface="Times New Roman" charset="0"/>
              </a:rPr>
              <a:t>– cinnamon, clove, fennel,</a:t>
            </a:r>
          </a:p>
          <a:p>
            <a:pPr marL="410845" lvl="2" indent="0" fontAlgn="base">
              <a:lnSpc>
                <a:spcPct val="130000"/>
              </a:lnSpc>
              <a:spcBef>
                <a:spcPct val="0"/>
              </a:spcBef>
              <a:buClr>
                <a:srgbClr val="D09A08"/>
              </a:buClr>
              <a:buSzPct val="60000"/>
              <a:buNone/>
              <a:tabLst>
                <a:tab pos="228600" algn="l"/>
              </a:tabLst>
              <a:defRPr/>
            </a:pPr>
            <a:r>
              <a:rPr lang="en-US" sz="1400" dirty="0">
                <a:solidFill>
                  <a:srgbClr val="857A64"/>
                </a:solidFill>
                <a:latin typeface="Arial" charset="0"/>
                <a:cs typeface="Times New Roman" charset="0"/>
              </a:rPr>
              <a:t>      Sichuan pepper, star anise</a:t>
            </a:r>
          </a:p>
          <a:p>
            <a:pPr marL="696595" lvl="2" indent="-285750" fontAlgn="base">
              <a:lnSpc>
                <a:spcPct val="130000"/>
              </a:lnSpc>
              <a:spcBef>
                <a:spcPct val="0"/>
              </a:spcBef>
              <a:buClr>
                <a:srgbClr val="D09A08"/>
              </a:buClr>
              <a:buSzPct val="60000"/>
              <a:buFont typeface="Wingdings" pitchFamily="2" charset="2"/>
              <a:buChar char="§"/>
              <a:tabLst>
                <a:tab pos="228600" algn="l"/>
              </a:tabLst>
              <a:defRPr/>
            </a:pPr>
            <a:r>
              <a:rPr lang="en-US" sz="1400" b="1" dirty="0">
                <a:solidFill>
                  <a:srgbClr val="C00000"/>
                </a:solidFill>
                <a:latin typeface="Arial" charset="0"/>
                <a:cs typeface="Times New Roman" charset="0"/>
              </a:rPr>
              <a:t>Jerk</a:t>
            </a:r>
            <a:r>
              <a:rPr lang="en-US" sz="1400" dirty="0">
                <a:solidFill>
                  <a:srgbClr val="C00000"/>
                </a:solidFill>
                <a:latin typeface="Arial" charset="0"/>
                <a:cs typeface="Times New Roman" charset="0"/>
              </a:rPr>
              <a:t> </a:t>
            </a:r>
            <a:r>
              <a:rPr lang="en-US" sz="1400" dirty="0">
                <a:solidFill>
                  <a:srgbClr val="857A64"/>
                </a:solidFill>
                <a:latin typeface="Arial" charset="0"/>
                <a:cs typeface="Times New Roman" charset="0"/>
              </a:rPr>
              <a:t>– allspice, cayenne, cinnamon, cloves, </a:t>
            </a:r>
          </a:p>
          <a:p>
            <a:pPr marL="410845" lvl="2" indent="0" fontAlgn="base">
              <a:lnSpc>
                <a:spcPct val="130000"/>
              </a:lnSpc>
              <a:spcBef>
                <a:spcPct val="0"/>
              </a:spcBef>
              <a:buClr>
                <a:srgbClr val="D09A08"/>
              </a:buClr>
              <a:buSzPct val="60000"/>
              <a:buNone/>
              <a:tabLst>
                <a:tab pos="228600" algn="l"/>
              </a:tabLst>
              <a:defRPr/>
            </a:pPr>
            <a:r>
              <a:rPr lang="en-US" sz="1400" dirty="0">
                <a:solidFill>
                  <a:srgbClr val="857A64"/>
                </a:solidFill>
                <a:latin typeface="Arial" charset="0"/>
                <a:cs typeface="Times New Roman" charset="0"/>
              </a:rPr>
              <a:t>      nutmeg, paprika, black pepper, thyme</a:t>
            </a:r>
          </a:p>
          <a:p>
            <a:pPr marL="696595" lvl="2" indent="-285750" fontAlgn="base">
              <a:lnSpc>
                <a:spcPct val="130000"/>
              </a:lnSpc>
              <a:spcBef>
                <a:spcPct val="0"/>
              </a:spcBef>
              <a:buClr>
                <a:srgbClr val="D09A08"/>
              </a:buClr>
              <a:buSzPct val="60000"/>
              <a:buFont typeface="Wingdings" pitchFamily="2" charset="2"/>
              <a:buChar char="§"/>
              <a:tabLst>
                <a:tab pos="228600" algn="l"/>
              </a:tabLst>
              <a:defRPr/>
            </a:pPr>
            <a:endParaRPr lang="en-US" sz="1400" dirty="0">
              <a:solidFill>
                <a:srgbClr val="857A64"/>
              </a:solidFill>
              <a:latin typeface="Arial" charset="0"/>
              <a:cs typeface="Times New Roman" charset="0"/>
            </a:endParaRPr>
          </a:p>
          <a:p>
            <a:pPr marL="696595" lvl="2" indent="-285750" fontAlgn="base">
              <a:lnSpc>
                <a:spcPct val="130000"/>
              </a:lnSpc>
              <a:spcBef>
                <a:spcPct val="0"/>
              </a:spcBef>
              <a:buClr>
                <a:srgbClr val="D09A08"/>
              </a:buClr>
              <a:buSzPct val="60000"/>
              <a:buFont typeface="Wingdings" pitchFamily="2" charset="2"/>
              <a:buChar char="§"/>
              <a:tabLst>
                <a:tab pos="228600" algn="l"/>
              </a:tabLst>
              <a:defRPr/>
            </a:pPr>
            <a:endParaRPr lang="en-US" sz="1400" dirty="0">
              <a:solidFill>
                <a:srgbClr val="857A64"/>
              </a:solidFill>
              <a:latin typeface="Arial" charset="0"/>
              <a:cs typeface="Times New Roman" charset="0"/>
            </a:endParaRPr>
          </a:p>
          <a:p>
            <a:pPr marL="0" indent="0">
              <a:buNone/>
            </a:pPr>
            <a:endParaRPr lang="en-US" dirty="0"/>
          </a:p>
        </p:txBody>
      </p:sp>
      <p:pic>
        <p:nvPicPr>
          <p:cNvPr id="9" name="Content Placeholder 6" descr="A picture containing food, indoor, different, variety&#10;&#10;Description automatically generated">
            <a:extLst>
              <a:ext uri="{FF2B5EF4-FFF2-40B4-BE49-F238E27FC236}">
                <a16:creationId xmlns:a16="http://schemas.microsoft.com/office/drawing/2014/main" id="{580B8C9E-4A91-AD4F-A94A-BC96661F0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7629" y="3587870"/>
            <a:ext cx="3677914" cy="2096938"/>
          </a:xfrm>
          <a:prstGeom prst="rect">
            <a:avLst/>
          </a:prstGeom>
        </p:spPr>
      </p:pic>
      <p:sp>
        <p:nvSpPr>
          <p:cNvPr id="7" name="TextBox 6">
            <a:extLst>
              <a:ext uri="{FF2B5EF4-FFF2-40B4-BE49-F238E27FC236}">
                <a16:creationId xmlns:a16="http://schemas.microsoft.com/office/drawing/2014/main" id="{87FF912E-48E4-E04F-A23A-8E2A703BAE03}"/>
              </a:ext>
            </a:extLst>
          </p:cNvPr>
          <p:cNvSpPr txBox="1"/>
          <p:nvPr/>
        </p:nvSpPr>
        <p:spPr>
          <a:xfrm>
            <a:off x="6247357" y="1394460"/>
            <a:ext cx="2334500" cy="707886"/>
          </a:xfrm>
          <a:prstGeom prst="rect">
            <a:avLst/>
          </a:prstGeom>
          <a:solidFill>
            <a:schemeClr val="accent2"/>
          </a:solidFill>
        </p:spPr>
        <p:txBody>
          <a:bodyPr wrap="square" rtlCol="0">
            <a:spAutoFit/>
          </a:bodyPr>
          <a:lstStyle/>
          <a:p>
            <a:r>
              <a:rPr lang="en-US" sz="2000" dirty="0">
                <a:solidFill>
                  <a:schemeClr val="bg1"/>
                </a:solidFill>
              </a:rPr>
              <a:t>Which flavor profile is your favorite?</a:t>
            </a:r>
          </a:p>
        </p:txBody>
      </p:sp>
    </p:spTree>
    <p:extLst>
      <p:ext uri="{BB962C8B-B14F-4D97-AF65-F5344CB8AC3E}">
        <p14:creationId xmlns:p14="http://schemas.microsoft.com/office/powerpoint/2010/main" val="51421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8598-7F21-AB4C-87AA-24D63278AC66}"/>
              </a:ext>
            </a:extLst>
          </p:cNvPr>
          <p:cNvSpPr>
            <a:spLocks noGrp="1"/>
          </p:cNvSpPr>
          <p:nvPr>
            <p:ph type="title"/>
          </p:nvPr>
        </p:nvSpPr>
        <p:spPr>
          <a:xfrm>
            <a:off x="609601" y="728185"/>
            <a:ext cx="8153400" cy="612724"/>
          </a:xfrm>
        </p:spPr>
        <p:txBody>
          <a:bodyPr/>
          <a:lstStyle/>
          <a:p>
            <a:r>
              <a:rPr lang="en-US" sz="2800" cap="small" dirty="0">
                <a:solidFill>
                  <a:srgbClr val="9EB060">
                    <a:lumMod val="75000"/>
                  </a:srgbClr>
                </a:solidFill>
                <a:ea typeface="ＭＳ Ｐゴシック" charset="0"/>
                <a:cs typeface="Arial" charset="0"/>
              </a:rPr>
              <a:t>Understand the powerful health benefits of spices</a:t>
            </a:r>
            <a:endParaRPr lang="en-US" dirty="0"/>
          </a:p>
        </p:txBody>
      </p:sp>
      <p:sp>
        <p:nvSpPr>
          <p:cNvPr id="3" name="Footer Placeholder 2">
            <a:extLst>
              <a:ext uri="{FF2B5EF4-FFF2-40B4-BE49-F238E27FC236}">
                <a16:creationId xmlns:a16="http://schemas.microsoft.com/office/drawing/2014/main" id="{1BECC64A-275D-534A-A251-D28ABE58B54E}"/>
              </a:ext>
            </a:extLst>
          </p:cNvPr>
          <p:cNvSpPr>
            <a:spLocks noGrp="1"/>
          </p:cNvSpPr>
          <p:nvPr>
            <p:ph type="ftr" sz="quarter" idx="11"/>
          </p:nvPr>
        </p:nvSpPr>
        <p:spPr/>
        <p:txBody>
          <a:bodyPr/>
          <a:lstStyle/>
          <a:p>
            <a:pPr algn="l"/>
            <a:r>
              <a:rPr lang="en-US">
                <a:solidFill>
                  <a:schemeClr val="tx1">
                    <a:lumMod val="50000"/>
                    <a:lumOff val="50000"/>
                  </a:schemeClr>
                </a:solidFill>
              </a:rPr>
              <a:t>Copyright © 2022 Ocean View Nutrition and Kitchen on Fire. All Rights Reserved.</a:t>
            </a:r>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8F58EDDF-BD86-C54F-AC1E-F46347D1E5EE}"/>
              </a:ext>
            </a:extLst>
          </p:cNvPr>
          <p:cNvSpPr>
            <a:spLocks noGrp="1"/>
          </p:cNvSpPr>
          <p:nvPr>
            <p:ph type="sldNum" sz="quarter" idx="12"/>
          </p:nvPr>
        </p:nvSpPr>
        <p:spPr/>
        <p:txBody>
          <a:bodyPr>
            <a:normAutofit fontScale="85000" lnSpcReduction="20000"/>
          </a:bodyPr>
          <a:lstStyle/>
          <a:p>
            <a:fld id="{5517F259-CC70-064A-ADE9-C84EBA9624F2}" type="slidenum">
              <a:rPr lang="en-US" smtClean="0"/>
              <a:t>11</a:t>
            </a:fld>
            <a:endParaRPr lang="en-US"/>
          </a:p>
        </p:txBody>
      </p:sp>
      <p:sp>
        <p:nvSpPr>
          <p:cNvPr id="11" name="Content Placeholder 5">
            <a:extLst>
              <a:ext uri="{FF2B5EF4-FFF2-40B4-BE49-F238E27FC236}">
                <a16:creationId xmlns:a16="http://schemas.microsoft.com/office/drawing/2014/main" id="{DB9AB3B5-CC9F-9742-A1DB-9D72B16E91D0}"/>
              </a:ext>
            </a:extLst>
          </p:cNvPr>
          <p:cNvSpPr>
            <a:spLocks noGrp="1"/>
          </p:cNvSpPr>
          <p:nvPr>
            <p:ph sz="quarter" idx="1"/>
          </p:nvPr>
        </p:nvSpPr>
        <p:spPr>
          <a:xfrm>
            <a:off x="533400" y="1752406"/>
            <a:ext cx="8153400" cy="4074957"/>
          </a:xfrm>
        </p:spPr>
        <p:txBody>
          <a:bodyPr>
            <a:normAutofit/>
          </a:bodyPr>
          <a:lstStyle/>
          <a:p>
            <a:pPr marL="422275" lvl="1" indent="-285750" fontAlgn="base">
              <a:lnSpc>
                <a:spcPct val="110000"/>
              </a:lnSpc>
              <a:spcBef>
                <a:spcPct val="0"/>
              </a:spcBef>
              <a:spcAft>
                <a:spcPts val="1200"/>
              </a:spcAft>
              <a:buClr>
                <a:srgbClr val="D09A08"/>
              </a:buClr>
              <a:buSzPct val="60000"/>
              <a:buFont typeface="Wingdings" pitchFamily="2" charset="2"/>
              <a:buChar char="§"/>
              <a:tabLst>
                <a:tab pos="228600" algn="l"/>
              </a:tabLst>
              <a:defRPr/>
            </a:pPr>
            <a:r>
              <a:rPr lang="en-US" sz="1800" dirty="0">
                <a:solidFill>
                  <a:srgbClr val="857A64"/>
                </a:solidFill>
                <a:latin typeface="Arial" charset="0"/>
                <a:cs typeface="Times New Roman" charset="0"/>
              </a:rPr>
              <a:t>The aroma stimulates our senses and brain before any flavors make their way to our mouth. </a:t>
            </a:r>
          </a:p>
          <a:p>
            <a:pPr marL="422275" lvl="1" indent="-285750" fontAlgn="base">
              <a:lnSpc>
                <a:spcPct val="110000"/>
              </a:lnSpc>
              <a:spcBef>
                <a:spcPct val="0"/>
              </a:spcBef>
              <a:spcAft>
                <a:spcPts val="1200"/>
              </a:spcAft>
              <a:buClr>
                <a:srgbClr val="D09A08"/>
              </a:buClr>
              <a:buSzPct val="60000"/>
              <a:buFont typeface="Wingdings" pitchFamily="2" charset="2"/>
              <a:buChar char="§"/>
              <a:tabLst>
                <a:tab pos="228600" algn="l"/>
              </a:tabLst>
              <a:defRPr/>
            </a:pPr>
            <a:r>
              <a:rPr lang="en-US" sz="1800" dirty="0">
                <a:solidFill>
                  <a:srgbClr val="857A64"/>
                </a:solidFill>
                <a:latin typeface="Arial" charset="0"/>
                <a:cs typeface="Times New Roman" charset="0"/>
              </a:rPr>
              <a:t>It’s the concentrated flavors of herbs and spices that cause our mouths to water, conjure favorite food memories, and bring the delicious cuisines of other cultures right to our tables.</a:t>
            </a:r>
          </a:p>
          <a:p>
            <a:pPr marL="422275" lvl="1" indent="-285750" fontAlgn="base">
              <a:lnSpc>
                <a:spcPct val="110000"/>
              </a:lnSpc>
              <a:spcBef>
                <a:spcPct val="0"/>
              </a:spcBef>
              <a:spcAft>
                <a:spcPts val="1200"/>
              </a:spcAft>
              <a:buClr>
                <a:srgbClr val="D09A08"/>
              </a:buClr>
              <a:buSzPct val="60000"/>
              <a:buFont typeface="Wingdings" pitchFamily="2" charset="2"/>
              <a:buChar char="§"/>
              <a:tabLst>
                <a:tab pos="228600" algn="l"/>
              </a:tabLst>
              <a:defRPr/>
            </a:pPr>
            <a:r>
              <a:rPr lang="en-US" sz="1800" dirty="0">
                <a:solidFill>
                  <a:srgbClr val="857A64"/>
                </a:solidFill>
                <a:latin typeface="Arial" charset="0"/>
                <a:cs typeface="Times New Roman" charset="0"/>
              </a:rPr>
              <a:t>Plants in the form of vegetables, fruits, grains, herbs and spices provide our bodies the means of managing stress in all its forms: emotional, physical, environmental, and oxidative.</a:t>
            </a:r>
          </a:p>
          <a:p>
            <a:pPr marL="422275" lvl="1" indent="-285750" fontAlgn="base">
              <a:lnSpc>
                <a:spcPct val="110000"/>
              </a:lnSpc>
              <a:spcBef>
                <a:spcPct val="0"/>
              </a:spcBef>
              <a:spcAft>
                <a:spcPts val="1200"/>
              </a:spcAft>
              <a:buClr>
                <a:srgbClr val="D09A08"/>
              </a:buClr>
              <a:buSzPct val="60000"/>
              <a:buFont typeface="Wingdings" pitchFamily="2" charset="2"/>
              <a:buChar char="§"/>
              <a:tabLst>
                <a:tab pos="228600" algn="l"/>
              </a:tabLst>
              <a:defRPr/>
            </a:pPr>
            <a:r>
              <a:rPr lang="en-US" sz="1800" dirty="0">
                <a:solidFill>
                  <a:srgbClr val="857A64"/>
                </a:solidFill>
                <a:latin typeface="Arial" charset="0"/>
                <a:cs typeface="Times New Roman" charset="0"/>
              </a:rPr>
              <a:t>Spices can boost our nutritional status and help protect us from excessive oxidative damage that results simply from being alive.</a:t>
            </a:r>
          </a:p>
        </p:txBody>
      </p:sp>
    </p:spTree>
    <p:extLst>
      <p:ext uri="{BB962C8B-B14F-4D97-AF65-F5344CB8AC3E}">
        <p14:creationId xmlns:p14="http://schemas.microsoft.com/office/powerpoint/2010/main" val="405269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E5CF-50DB-B940-8F31-94DB4811B761}"/>
              </a:ext>
            </a:extLst>
          </p:cNvPr>
          <p:cNvSpPr>
            <a:spLocks noGrp="1"/>
          </p:cNvSpPr>
          <p:nvPr>
            <p:ph type="title"/>
          </p:nvPr>
        </p:nvSpPr>
        <p:spPr>
          <a:xfrm>
            <a:off x="609600" y="685800"/>
            <a:ext cx="8077200" cy="457200"/>
          </a:xfrm>
        </p:spPr>
        <p:txBody>
          <a:bodyPr>
            <a:normAutofit fontScale="90000"/>
          </a:bodyPr>
          <a:lstStyle/>
          <a:p>
            <a:r>
              <a:rPr lang="en-US" sz="3200" cap="small" dirty="0">
                <a:solidFill>
                  <a:srgbClr val="9EB060">
                    <a:lumMod val="75000"/>
                  </a:srgbClr>
                </a:solidFill>
                <a:ea typeface="ＭＳ Ｐゴシック" charset="0"/>
                <a:cs typeface="Arial" charset="0"/>
              </a:rPr>
              <a:t>How can spices benefit your health?</a:t>
            </a:r>
            <a:endParaRPr lang="en-US" dirty="0"/>
          </a:p>
        </p:txBody>
      </p:sp>
      <p:sp>
        <p:nvSpPr>
          <p:cNvPr id="4" name="Slide Number Placeholder 3">
            <a:extLst>
              <a:ext uri="{FF2B5EF4-FFF2-40B4-BE49-F238E27FC236}">
                <a16:creationId xmlns:a16="http://schemas.microsoft.com/office/drawing/2014/main" id="{86761EAF-4935-CE4C-B566-82C059272166}"/>
              </a:ext>
            </a:extLst>
          </p:cNvPr>
          <p:cNvSpPr>
            <a:spLocks noGrp="1"/>
          </p:cNvSpPr>
          <p:nvPr>
            <p:ph type="sldNum" sz="quarter" idx="12"/>
          </p:nvPr>
        </p:nvSpPr>
        <p:spPr/>
        <p:txBody>
          <a:bodyPr>
            <a:normAutofit fontScale="85000" lnSpcReduction="20000"/>
          </a:bodyPr>
          <a:lstStyle/>
          <a:p>
            <a:fld id="{F7886C9C-DC18-4195-8FD5-A50AA931D419}" type="slidenum">
              <a:rPr lang="en-US" smtClean="0"/>
              <a:pPr/>
              <a:t>12</a:t>
            </a:fld>
            <a:endParaRPr lang="en-US"/>
          </a:p>
        </p:txBody>
      </p:sp>
      <p:sp>
        <p:nvSpPr>
          <p:cNvPr id="5" name="Text Placeholder 4">
            <a:extLst>
              <a:ext uri="{FF2B5EF4-FFF2-40B4-BE49-F238E27FC236}">
                <a16:creationId xmlns:a16="http://schemas.microsoft.com/office/drawing/2014/main" id="{2E2422C5-5DC2-2A4F-A53A-360F5942240B}"/>
              </a:ext>
            </a:extLst>
          </p:cNvPr>
          <p:cNvSpPr>
            <a:spLocks noGrp="1"/>
          </p:cNvSpPr>
          <p:nvPr>
            <p:ph type="body" idx="2"/>
          </p:nvPr>
        </p:nvSpPr>
        <p:spPr>
          <a:xfrm>
            <a:off x="609599" y="1752600"/>
            <a:ext cx="2345636" cy="4343400"/>
          </a:xfrm>
        </p:spPr>
        <p:txBody>
          <a:bodyPr>
            <a:normAutofit fontScale="62500" lnSpcReduction="20000"/>
          </a:bodyPr>
          <a:lstStyle/>
          <a:p>
            <a:pPr>
              <a:lnSpc>
                <a:spcPct val="120000"/>
              </a:lnSpc>
            </a:pPr>
            <a:r>
              <a:rPr lang="en-US" sz="2900" dirty="0">
                <a:effectLst/>
                <a:latin typeface="Helvetica" pitchFamily="2" charset="0"/>
              </a:rPr>
              <a:t>Some of the </a:t>
            </a:r>
            <a:r>
              <a:rPr lang="en-US" sz="2900" dirty="0">
                <a:latin typeface="Helvetica" pitchFamily="2" charset="0"/>
              </a:rPr>
              <a:t>top Booster Food Spices! </a:t>
            </a:r>
          </a:p>
          <a:p>
            <a:pPr>
              <a:lnSpc>
                <a:spcPct val="120000"/>
              </a:lnSpc>
              <a:spcBef>
                <a:spcPts val="100"/>
              </a:spcBef>
            </a:pPr>
            <a:r>
              <a:rPr lang="en-US" sz="2900" dirty="0">
                <a:effectLst/>
                <a:latin typeface="Helvetica" pitchFamily="2" charset="0"/>
              </a:rPr>
              <a:t>They can provide many healing properties: </a:t>
            </a:r>
          </a:p>
          <a:p>
            <a:pPr marL="182880" indent="-182880">
              <a:spcBef>
                <a:spcPts val="100"/>
              </a:spcBef>
              <a:spcAft>
                <a:spcPts val="600"/>
              </a:spcAft>
              <a:buClr>
                <a:schemeClr val="bg1"/>
              </a:buClr>
              <a:buFont typeface="Arial" panose="020B0604020202020204" pitchFamily="34" charset="0"/>
              <a:buChar char="•"/>
            </a:pPr>
            <a:r>
              <a:rPr lang="en-US" sz="2900" dirty="0">
                <a:effectLst/>
                <a:latin typeface="Helvetica" pitchFamily="2" charset="0"/>
              </a:rPr>
              <a:t>antioxidant</a:t>
            </a:r>
          </a:p>
          <a:p>
            <a:pPr marL="182880" indent="-182880">
              <a:spcBef>
                <a:spcPts val="100"/>
              </a:spcBef>
              <a:spcAft>
                <a:spcPts val="600"/>
              </a:spcAft>
              <a:buClr>
                <a:schemeClr val="bg1"/>
              </a:buClr>
              <a:buFont typeface="Arial" panose="020B0604020202020204" pitchFamily="34" charset="0"/>
              <a:buChar char="•"/>
            </a:pPr>
            <a:r>
              <a:rPr lang="en-US" sz="2900" dirty="0">
                <a:effectLst/>
                <a:latin typeface="Helvetica" pitchFamily="2" charset="0"/>
              </a:rPr>
              <a:t>anti-inflammatory</a:t>
            </a:r>
          </a:p>
          <a:p>
            <a:pPr marL="182880" indent="-182880">
              <a:spcBef>
                <a:spcPts val="100"/>
              </a:spcBef>
              <a:spcAft>
                <a:spcPts val="600"/>
              </a:spcAft>
              <a:buClr>
                <a:schemeClr val="bg1"/>
              </a:buClr>
              <a:buFont typeface="Arial" panose="020B0604020202020204" pitchFamily="34" charset="0"/>
              <a:buChar char="•"/>
            </a:pPr>
            <a:r>
              <a:rPr lang="en-US" sz="2900" dirty="0">
                <a:effectLst/>
                <a:latin typeface="Helvetica" pitchFamily="2" charset="0"/>
              </a:rPr>
              <a:t>anti-viral </a:t>
            </a:r>
          </a:p>
          <a:p>
            <a:pPr marL="182880" indent="-182880">
              <a:spcBef>
                <a:spcPts val="100"/>
              </a:spcBef>
              <a:spcAft>
                <a:spcPts val="600"/>
              </a:spcAft>
              <a:buClr>
                <a:schemeClr val="bg1"/>
              </a:buClr>
              <a:buFont typeface="Arial" panose="020B0604020202020204" pitchFamily="34" charset="0"/>
              <a:buChar char="•"/>
            </a:pPr>
            <a:r>
              <a:rPr lang="en-US" sz="2900" dirty="0">
                <a:effectLst/>
                <a:latin typeface="Helvetica" pitchFamily="2" charset="0"/>
              </a:rPr>
              <a:t>anti-bacterial</a:t>
            </a:r>
          </a:p>
          <a:p>
            <a:pPr marL="182880" indent="-182880">
              <a:spcBef>
                <a:spcPts val="100"/>
              </a:spcBef>
              <a:spcAft>
                <a:spcPts val="600"/>
              </a:spcAft>
              <a:buClr>
                <a:schemeClr val="bg1"/>
              </a:buClr>
              <a:buFont typeface="Arial" panose="020B0604020202020204" pitchFamily="34" charset="0"/>
              <a:buChar char="•"/>
            </a:pPr>
            <a:r>
              <a:rPr lang="en-US" sz="2900" dirty="0">
                <a:effectLst/>
                <a:latin typeface="Helvetica" pitchFamily="2" charset="0"/>
              </a:rPr>
              <a:t>anti-fungal </a:t>
            </a:r>
          </a:p>
          <a:p>
            <a:pPr marL="182880" indent="-182880">
              <a:spcBef>
                <a:spcPts val="100"/>
              </a:spcBef>
              <a:spcAft>
                <a:spcPts val="600"/>
              </a:spcAft>
              <a:buClr>
                <a:schemeClr val="bg1"/>
              </a:buClr>
              <a:buFont typeface="Arial" panose="020B0604020202020204" pitchFamily="34" charset="0"/>
              <a:buChar char="•"/>
            </a:pPr>
            <a:endParaRPr lang="en-US" sz="1300" dirty="0">
              <a:latin typeface="Helvetica" pitchFamily="2" charset="0"/>
            </a:endParaRPr>
          </a:p>
          <a:p>
            <a:pPr>
              <a:spcBef>
                <a:spcPts val="100"/>
              </a:spcBef>
              <a:spcAft>
                <a:spcPts val="600"/>
              </a:spcAft>
              <a:buClr>
                <a:schemeClr val="bg1"/>
              </a:buClr>
            </a:pPr>
            <a:r>
              <a:rPr lang="en-US" sz="2600" dirty="0">
                <a:effectLst/>
                <a:latin typeface="Helvetica" pitchFamily="2" charset="0"/>
              </a:rPr>
              <a:t>Plus, wonderful flavor! </a:t>
            </a:r>
          </a:p>
          <a:p>
            <a:pPr>
              <a:spcBef>
                <a:spcPts val="100"/>
              </a:spcBef>
              <a:spcAft>
                <a:spcPts val="600"/>
              </a:spcAft>
              <a:buClr>
                <a:schemeClr val="bg1"/>
              </a:buClr>
            </a:pPr>
            <a:endParaRPr lang="en-US" sz="2600" dirty="0">
              <a:effectLst/>
              <a:latin typeface="Helvetica" pitchFamily="2" charset="0"/>
            </a:endParaRPr>
          </a:p>
          <a:p>
            <a:endParaRPr lang="en-US" sz="2400" dirty="0">
              <a:highlight>
                <a:srgbClr val="FFFF00"/>
              </a:highlight>
            </a:endParaRPr>
          </a:p>
        </p:txBody>
      </p:sp>
      <p:sp>
        <p:nvSpPr>
          <p:cNvPr id="6" name="Content Placeholder 5">
            <a:extLst>
              <a:ext uri="{FF2B5EF4-FFF2-40B4-BE49-F238E27FC236}">
                <a16:creationId xmlns:a16="http://schemas.microsoft.com/office/drawing/2014/main" id="{5DB63F00-B8B0-7448-843A-733CF9616C10}"/>
              </a:ext>
            </a:extLst>
          </p:cNvPr>
          <p:cNvSpPr>
            <a:spLocks noGrp="1"/>
          </p:cNvSpPr>
          <p:nvPr>
            <p:ph sz="quarter" idx="1"/>
          </p:nvPr>
        </p:nvSpPr>
        <p:spPr>
          <a:xfrm>
            <a:off x="2798836" y="1762626"/>
            <a:ext cx="2546663" cy="4419600"/>
          </a:xfrm>
        </p:spPr>
        <p:txBody>
          <a:bodyPr>
            <a:normAutofit fontScale="92500" lnSpcReduction="20000"/>
          </a:bodyPr>
          <a:lstStyle/>
          <a:p>
            <a:pPr marL="605155" lvl="1" indent="-285750" fontAlgn="base">
              <a:lnSpc>
                <a:spcPct val="130000"/>
              </a:lnSpc>
              <a:spcBef>
                <a:spcPct val="0"/>
              </a:spcBef>
              <a:buClr>
                <a:srgbClr val="D09A08"/>
              </a:buClr>
              <a:buFont typeface="Wingdings" pitchFamily="2" charset="2"/>
              <a:buChar char="§"/>
              <a:tabLst>
                <a:tab pos="228600" algn="l"/>
              </a:tabLst>
              <a:defRPr/>
            </a:pPr>
            <a:r>
              <a:rPr lang="en-US" sz="1900" dirty="0">
                <a:solidFill>
                  <a:srgbClr val="857A64"/>
                </a:solidFill>
                <a:latin typeface="Arial" charset="0"/>
                <a:cs typeface="Times New Roman" charset="0"/>
              </a:rPr>
              <a:t>Allspice</a:t>
            </a:r>
          </a:p>
          <a:p>
            <a:pPr marL="605155" lvl="1" indent="-285750" fontAlgn="base">
              <a:lnSpc>
                <a:spcPct val="130000"/>
              </a:lnSpc>
              <a:spcBef>
                <a:spcPct val="0"/>
              </a:spcBef>
              <a:buClr>
                <a:srgbClr val="D09A08"/>
              </a:buClr>
              <a:buFont typeface="Wingdings" pitchFamily="2" charset="2"/>
              <a:buChar char="§"/>
              <a:tabLst>
                <a:tab pos="228600" algn="l"/>
              </a:tabLst>
              <a:defRPr/>
            </a:pPr>
            <a:r>
              <a:rPr lang="en-US" sz="1900" dirty="0">
                <a:solidFill>
                  <a:srgbClr val="857A64"/>
                </a:solidFill>
                <a:latin typeface="Arial" charset="0"/>
                <a:cs typeface="Times New Roman" charset="0"/>
              </a:rPr>
              <a:t>Black pepper</a:t>
            </a:r>
          </a:p>
          <a:p>
            <a:pPr marL="605155" lvl="1" indent="-285750" fontAlgn="base">
              <a:lnSpc>
                <a:spcPct val="130000"/>
              </a:lnSpc>
              <a:spcBef>
                <a:spcPct val="0"/>
              </a:spcBef>
              <a:buClr>
                <a:srgbClr val="D09A08"/>
              </a:buClr>
              <a:buFont typeface="Wingdings" pitchFamily="2" charset="2"/>
              <a:buChar char="§"/>
              <a:tabLst>
                <a:tab pos="228600" algn="l"/>
              </a:tabLst>
              <a:defRPr/>
            </a:pPr>
            <a:r>
              <a:rPr lang="en-US" sz="1900" dirty="0">
                <a:solidFill>
                  <a:srgbClr val="857A64"/>
                </a:solidFill>
                <a:latin typeface="Arial" charset="0"/>
                <a:cs typeface="Times New Roman" charset="0"/>
              </a:rPr>
              <a:t>Cardamom</a:t>
            </a:r>
          </a:p>
          <a:p>
            <a:pPr marL="605155" lvl="1" indent="-285750" fontAlgn="base">
              <a:lnSpc>
                <a:spcPct val="130000"/>
              </a:lnSpc>
              <a:spcBef>
                <a:spcPct val="0"/>
              </a:spcBef>
              <a:buClr>
                <a:srgbClr val="D09A08"/>
              </a:buClr>
              <a:buFont typeface="Wingdings" pitchFamily="2" charset="2"/>
              <a:buChar char="§"/>
              <a:tabLst>
                <a:tab pos="228600" algn="l"/>
              </a:tabLst>
              <a:defRPr/>
            </a:pPr>
            <a:r>
              <a:rPr lang="en-US" sz="1900" dirty="0">
                <a:solidFill>
                  <a:srgbClr val="857A64"/>
                </a:solidFill>
                <a:latin typeface="Arial" charset="0"/>
                <a:cs typeface="Times New Roman" charset="0"/>
              </a:rPr>
              <a:t>Cayenne pepper</a:t>
            </a:r>
          </a:p>
          <a:p>
            <a:pPr marL="605155" lvl="1" indent="-285750" fontAlgn="base">
              <a:lnSpc>
                <a:spcPct val="130000"/>
              </a:lnSpc>
              <a:spcBef>
                <a:spcPct val="0"/>
              </a:spcBef>
              <a:buClr>
                <a:srgbClr val="D09A08"/>
              </a:buClr>
              <a:buFont typeface="Wingdings" pitchFamily="2" charset="2"/>
              <a:buChar char="§"/>
              <a:tabLst>
                <a:tab pos="228600" algn="l"/>
              </a:tabLst>
              <a:defRPr/>
            </a:pPr>
            <a:r>
              <a:rPr lang="en-US" sz="1900" dirty="0">
                <a:solidFill>
                  <a:srgbClr val="857A64"/>
                </a:solidFill>
                <a:latin typeface="Arial" charset="0"/>
                <a:cs typeface="Times New Roman" charset="0"/>
              </a:rPr>
              <a:t>Chili pepper</a:t>
            </a:r>
          </a:p>
          <a:p>
            <a:pPr marL="605155" lvl="1" indent="-285750" fontAlgn="base">
              <a:lnSpc>
                <a:spcPct val="130000"/>
              </a:lnSpc>
              <a:spcBef>
                <a:spcPct val="0"/>
              </a:spcBef>
              <a:buClr>
                <a:srgbClr val="D09A08"/>
              </a:buClr>
              <a:buFont typeface="Wingdings" pitchFamily="2" charset="2"/>
              <a:buChar char="§"/>
              <a:tabLst>
                <a:tab pos="228600" algn="l"/>
              </a:tabLst>
              <a:defRPr/>
            </a:pPr>
            <a:r>
              <a:rPr lang="en-US" sz="1900" dirty="0">
                <a:solidFill>
                  <a:srgbClr val="857A64"/>
                </a:solidFill>
                <a:latin typeface="Arial" charset="0"/>
                <a:cs typeface="Times New Roman" charset="0"/>
              </a:rPr>
              <a:t>Cinnamon</a:t>
            </a:r>
          </a:p>
          <a:p>
            <a:pPr marL="605155" lvl="1" indent="-285750" fontAlgn="base">
              <a:lnSpc>
                <a:spcPct val="130000"/>
              </a:lnSpc>
              <a:spcBef>
                <a:spcPct val="0"/>
              </a:spcBef>
              <a:buClr>
                <a:srgbClr val="D09A08"/>
              </a:buClr>
              <a:buFont typeface="Wingdings" pitchFamily="2" charset="2"/>
              <a:buChar char="§"/>
              <a:tabLst>
                <a:tab pos="228600" algn="l"/>
              </a:tabLst>
              <a:defRPr/>
            </a:pPr>
            <a:r>
              <a:rPr lang="en-US" sz="1900" dirty="0">
                <a:solidFill>
                  <a:srgbClr val="857A64"/>
                </a:solidFill>
                <a:latin typeface="Arial" charset="0"/>
                <a:cs typeface="Times New Roman" charset="0"/>
              </a:rPr>
              <a:t>Cloves</a:t>
            </a:r>
          </a:p>
          <a:p>
            <a:pPr marL="605155" lvl="1" indent="-285750" fontAlgn="base">
              <a:lnSpc>
                <a:spcPct val="130000"/>
              </a:lnSpc>
              <a:spcBef>
                <a:spcPct val="0"/>
              </a:spcBef>
              <a:buClr>
                <a:srgbClr val="D09A08"/>
              </a:buClr>
              <a:buFont typeface="Wingdings" pitchFamily="2" charset="2"/>
              <a:buChar char="§"/>
              <a:tabLst>
                <a:tab pos="228600" algn="l"/>
              </a:tabLst>
              <a:defRPr/>
            </a:pPr>
            <a:r>
              <a:rPr lang="en-US" sz="1900" dirty="0">
                <a:solidFill>
                  <a:srgbClr val="857A64"/>
                </a:solidFill>
                <a:latin typeface="Arial" charset="0"/>
                <a:cs typeface="Times New Roman" charset="0"/>
              </a:rPr>
              <a:t>Coriander</a:t>
            </a:r>
          </a:p>
          <a:p>
            <a:pPr marL="605155" lvl="1" indent="-285750" fontAlgn="base">
              <a:lnSpc>
                <a:spcPct val="130000"/>
              </a:lnSpc>
              <a:spcBef>
                <a:spcPct val="0"/>
              </a:spcBef>
              <a:buClr>
                <a:srgbClr val="D09A08"/>
              </a:buClr>
              <a:buFont typeface="Wingdings" pitchFamily="2" charset="2"/>
              <a:buChar char="§"/>
              <a:tabLst>
                <a:tab pos="228600" algn="l"/>
              </a:tabLst>
              <a:defRPr/>
            </a:pPr>
            <a:r>
              <a:rPr lang="en-US" sz="1900" dirty="0">
                <a:solidFill>
                  <a:srgbClr val="857A64"/>
                </a:solidFill>
                <a:latin typeface="Arial" charset="0"/>
                <a:cs typeface="Times New Roman" charset="0"/>
              </a:rPr>
              <a:t>Curry</a:t>
            </a:r>
          </a:p>
          <a:p>
            <a:pPr marL="605155" lvl="1" indent="-285750" fontAlgn="base">
              <a:lnSpc>
                <a:spcPct val="130000"/>
              </a:lnSpc>
              <a:spcBef>
                <a:spcPct val="0"/>
              </a:spcBef>
              <a:buClr>
                <a:srgbClr val="D09A08"/>
              </a:buClr>
              <a:buFont typeface="Wingdings" pitchFamily="2" charset="2"/>
              <a:buChar char="§"/>
              <a:tabLst>
                <a:tab pos="228600" algn="l"/>
              </a:tabLst>
              <a:defRPr/>
            </a:pPr>
            <a:r>
              <a:rPr lang="en-US" sz="1900" dirty="0">
                <a:solidFill>
                  <a:srgbClr val="857A64"/>
                </a:solidFill>
                <a:latin typeface="Arial" charset="0"/>
                <a:cs typeface="Times New Roman" charset="0"/>
              </a:rPr>
              <a:t>Garlic</a:t>
            </a:r>
          </a:p>
          <a:p>
            <a:pPr marL="605155" lvl="1" indent="-285750" fontAlgn="base">
              <a:lnSpc>
                <a:spcPct val="130000"/>
              </a:lnSpc>
              <a:spcBef>
                <a:spcPct val="0"/>
              </a:spcBef>
              <a:buClr>
                <a:srgbClr val="D09A08"/>
              </a:buClr>
              <a:buFont typeface="Wingdings" pitchFamily="2" charset="2"/>
              <a:buChar char="§"/>
              <a:tabLst>
                <a:tab pos="228600" algn="l"/>
              </a:tabLst>
              <a:defRPr/>
            </a:pPr>
            <a:r>
              <a:rPr lang="en-US" sz="1900" dirty="0">
                <a:solidFill>
                  <a:srgbClr val="857A64"/>
                </a:solidFill>
                <a:latin typeface="Arial" charset="0"/>
                <a:cs typeface="Times New Roman" charset="0"/>
              </a:rPr>
              <a:t>Ginger</a:t>
            </a:r>
          </a:p>
          <a:p>
            <a:pPr marL="605155" lvl="1" indent="-285750" fontAlgn="base">
              <a:lnSpc>
                <a:spcPct val="130000"/>
              </a:lnSpc>
              <a:spcBef>
                <a:spcPct val="0"/>
              </a:spcBef>
              <a:buClr>
                <a:srgbClr val="D09A08"/>
              </a:buClr>
              <a:buFont typeface="Wingdings" pitchFamily="2" charset="2"/>
              <a:buChar char="§"/>
              <a:tabLst>
                <a:tab pos="228600" algn="l"/>
              </a:tabLst>
              <a:defRPr/>
            </a:pPr>
            <a:r>
              <a:rPr lang="en-US" sz="1900" dirty="0">
                <a:solidFill>
                  <a:srgbClr val="857A64"/>
                </a:solidFill>
                <a:latin typeface="Arial" charset="0"/>
                <a:cs typeface="Times New Roman" charset="0"/>
              </a:rPr>
              <a:t>Mustard powder</a:t>
            </a:r>
          </a:p>
          <a:p>
            <a:pPr marL="605155" lvl="1" indent="-285750" fontAlgn="base">
              <a:lnSpc>
                <a:spcPct val="130000"/>
              </a:lnSpc>
              <a:spcBef>
                <a:spcPct val="0"/>
              </a:spcBef>
              <a:buClr>
                <a:srgbClr val="D09A08"/>
              </a:buClr>
              <a:buFont typeface="Wingdings" pitchFamily="2" charset="2"/>
              <a:buChar char="§"/>
              <a:tabLst>
                <a:tab pos="228600" algn="l"/>
              </a:tabLst>
              <a:defRPr/>
            </a:pPr>
            <a:r>
              <a:rPr lang="en-US" sz="1800" dirty="0">
                <a:solidFill>
                  <a:srgbClr val="857A64"/>
                </a:solidFill>
                <a:latin typeface="Arial" charset="0"/>
                <a:cs typeface="Times New Roman" charset="0"/>
              </a:rPr>
              <a:t>Nutmeg</a:t>
            </a:r>
          </a:p>
          <a:p>
            <a:pPr marL="605155" lvl="1" indent="-285750" fontAlgn="base">
              <a:lnSpc>
                <a:spcPct val="130000"/>
              </a:lnSpc>
              <a:spcBef>
                <a:spcPct val="0"/>
              </a:spcBef>
              <a:buClr>
                <a:srgbClr val="D09A08"/>
              </a:buClr>
              <a:buFont typeface="Wingdings" pitchFamily="2" charset="2"/>
              <a:buChar char="§"/>
              <a:tabLst>
                <a:tab pos="228600" algn="l"/>
              </a:tabLst>
              <a:defRPr/>
            </a:pPr>
            <a:r>
              <a:rPr lang="en-US" sz="1800" dirty="0">
                <a:solidFill>
                  <a:srgbClr val="857A64"/>
                </a:solidFill>
                <a:latin typeface="Arial" charset="0"/>
                <a:cs typeface="Times New Roman" charset="0"/>
              </a:rPr>
              <a:t>Turmeric</a:t>
            </a:r>
          </a:p>
          <a:p>
            <a:pPr marL="879475" lvl="2" indent="-285750" fontAlgn="base">
              <a:lnSpc>
                <a:spcPct val="130000"/>
              </a:lnSpc>
              <a:spcBef>
                <a:spcPct val="0"/>
              </a:spcBef>
              <a:buClr>
                <a:srgbClr val="D09A08"/>
              </a:buClr>
              <a:buSzPct val="60000"/>
              <a:buFont typeface="Wingdings" pitchFamily="2" charset="2"/>
              <a:buChar char="§"/>
              <a:tabLst>
                <a:tab pos="228600" algn="l"/>
              </a:tabLst>
              <a:defRPr/>
            </a:pPr>
            <a:endParaRPr lang="en-US" sz="1600" dirty="0">
              <a:solidFill>
                <a:srgbClr val="857A64"/>
              </a:solidFill>
              <a:latin typeface="Arial" charset="0"/>
              <a:cs typeface="Times New Roman" charset="0"/>
            </a:endParaRPr>
          </a:p>
          <a:p>
            <a:pPr marL="879475" lvl="2" indent="-285750" fontAlgn="base">
              <a:lnSpc>
                <a:spcPct val="130000"/>
              </a:lnSpc>
              <a:spcBef>
                <a:spcPct val="0"/>
              </a:spcBef>
              <a:buClr>
                <a:srgbClr val="D09A08"/>
              </a:buClr>
              <a:buSzPct val="60000"/>
              <a:buFont typeface="Wingdings" pitchFamily="2" charset="2"/>
              <a:buChar char="§"/>
              <a:tabLst>
                <a:tab pos="228600" algn="l"/>
              </a:tabLst>
              <a:defRPr/>
            </a:pPr>
            <a:endParaRPr lang="en-US" sz="1600" dirty="0">
              <a:solidFill>
                <a:srgbClr val="857A64"/>
              </a:solidFill>
              <a:latin typeface="Arial" charset="0"/>
              <a:cs typeface="Times New Roman" charset="0"/>
            </a:endParaRPr>
          </a:p>
        </p:txBody>
      </p:sp>
      <p:sp>
        <p:nvSpPr>
          <p:cNvPr id="7" name="Slide Number Placeholder 9">
            <a:extLst>
              <a:ext uri="{FF2B5EF4-FFF2-40B4-BE49-F238E27FC236}">
                <a16:creationId xmlns:a16="http://schemas.microsoft.com/office/drawing/2014/main" id="{71012BD2-06E2-4D41-929A-45EC410ACF04}"/>
              </a:ext>
            </a:extLst>
          </p:cNvPr>
          <p:cNvSpPr txBox="1">
            <a:spLocks noGrp="1"/>
          </p:cNvSpPr>
          <p:nvPr/>
        </p:nvSpPr>
        <p:spPr bwMode="auto">
          <a:xfrm>
            <a:off x="246647" y="6268452"/>
            <a:ext cx="578637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100" dirty="0">
                <a:solidFill>
                  <a:schemeClr val="tx1">
                    <a:lumMod val="50000"/>
                    <a:lumOff val="50000"/>
                  </a:schemeClr>
                </a:solidFill>
              </a:rPr>
              <a:t>Copyright © 2022 Ocean View Nutrition and Kitchen on Fire. All Rights Reserved.</a:t>
            </a:r>
          </a:p>
        </p:txBody>
      </p:sp>
      <p:sp>
        <p:nvSpPr>
          <p:cNvPr id="3" name="TextBox 2">
            <a:extLst>
              <a:ext uri="{FF2B5EF4-FFF2-40B4-BE49-F238E27FC236}">
                <a16:creationId xmlns:a16="http://schemas.microsoft.com/office/drawing/2014/main" id="{CB34CDB2-736A-E94E-A20E-5D797A45BFC6}"/>
              </a:ext>
            </a:extLst>
          </p:cNvPr>
          <p:cNvSpPr txBox="1"/>
          <p:nvPr/>
        </p:nvSpPr>
        <p:spPr>
          <a:xfrm>
            <a:off x="5672380" y="1810754"/>
            <a:ext cx="2355742" cy="1013098"/>
          </a:xfrm>
          <a:prstGeom prst="rect">
            <a:avLst/>
          </a:prstGeom>
          <a:solidFill>
            <a:schemeClr val="accent2"/>
          </a:solidFill>
        </p:spPr>
        <p:txBody>
          <a:bodyPr wrap="square" rtlCol="0">
            <a:spAutoFit/>
          </a:bodyPr>
          <a:lstStyle/>
          <a:p>
            <a:pPr>
              <a:spcBef>
                <a:spcPts val="100"/>
              </a:spcBef>
              <a:spcAft>
                <a:spcPts val="600"/>
              </a:spcAft>
              <a:buClr>
                <a:schemeClr val="bg1"/>
              </a:buClr>
            </a:pPr>
            <a:r>
              <a:rPr lang="en-US" sz="1800" dirty="0">
                <a:solidFill>
                  <a:schemeClr val="bg1"/>
                </a:solidFill>
                <a:effectLst/>
                <a:latin typeface="Helvetica" pitchFamily="2" charset="0"/>
              </a:rPr>
              <a:t>Use spices in foods or beverages </a:t>
            </a:r>
          </a:p>
          <a:p>
            <a:pPr>
              <a:spcBef>
                <a:spcPts val="100"/>
              </a:spcBef>
              <a:spcAft>
                <a:spcPts val="600"/>
              </a:spcAft>
              <a:buClr>
                <a:schemeClr val="bg1"/>
              </a:buClr>
            </a:pPr>
            <a:r>
              <a:rPr lang="en-US" sz="1800" dirty="0">
                <a:solidFill>
                  <a:schemeClr val="bg1"/>
                </a:solidFill>
                <a:latin typeface="Helvetica" pitchFamily="2" charset="0"/>
              </a:rPr>
              <a:t>S</a:t>
            </a:r>
            <a:r>
              <a:rPr lang="en-US" sz="1800" dirty="0">
                <a:solidFill>
                  <a:schemeClr val="bg1"/>
                </a:solidFill>
                <a:effectLst/>
                <a:latin typeface="Helvetica" pitchFamily="2" charset="0"/>
              </a:rPr>
              <a:t>erving = ¼ to 1 tsp</a:t>
            </a:r>
          </a:p>
        </p:txBody>
      </p:sp>
      <p:sp>
        <p:nvSpPr>
          <p:cNvPr id="8" name="TextBox 7">
            <a:extLst>
              <a:ext uri="{FF2B5EF4-FFF2-40B4-BE49-F238E27FC236}">
                <a16:creationId xmlns:a16="http://schemas.microsoft.com/office/drawing/2014/main" id="{08DB778B-D022-7747-BDFD-F01C7BE9023E}"/>
              </a:ext>
            </a:extLst>
          </p:cNvPr>
          <p:cNvSpPr txBox="1"/>
          <p:nvPr/>
        </p:nvSpPr>
        <p:spPr>
          <a:xfrm>
            <a:off x="5672380" y="3513309"/>
            <a:ext cx="2060741" cy="1659429"/>
          </a:xfrm>
          <a:prstGeom prst="rect">
            <a:avLst/>
          </a:prstGeom>
          <a:solidFill>
            <a:schemeClr val="accent1"/>
          </a:solidFill>
        </p:spPr>
        <p:txBody>
          <a:bodyPr wrap="square" rtlCol="0">
            <a:spAutoFit/>
          </a:bodyPr>
          <a:lstStyle/>
          <a:p>
            <a:pPr>
              <a:spcBef>
                <a:spcPts val="100"/>
              </a:spcBef>
              <a:spcAft>
                <a:spcPts val="600"/>
              </a:spcAft>
              <a:buClr>
                <a:schemeClr val="bg1"/>
              </a:buClr>
            </a:pPr>
            <a:r>
              <a:rPr lang="en-US" sz="1600" dirty="0">
                <a:solidFill>
                  <a:schemeClr val="bg1"/>
                </a:solidFill>
                <a:effectLst/>
                <a:latin typeface="Helvetica" pitchFamily="2" charset="0"/>
              </a:rPr>
              <a:t>Experiment! </a:t>
            </a:r>
          </a:p>
          <a:p>
            <a:pPr>
              <a:spcBef>
                <a:spcPts val="100"/>
              </a:spcBef>
              <a:spcAft>
                <a:spcPts val="600"/>
              </a:spcAft>
              <a:buClr>
                <a:schemeClr val="bg1"/>
              </a:buClr>
            </a:pPr>
            <a:r>
              <a:rPr lang="en-US" sz="1600" dirty="0">
                <a:solidFill>
                  <a:schemeClr val="bg1"/>
                </a:solidFill>
                <a:effectLst/>
                <a:latin typeface="Helvetica" pitchFamily="2" charset="0"/>
              </a:rPr>
              <a:t>Add to soup, tea, flavor meats or tofu,  smoothies, stew, sprinkle on veggies, create a blend...</a:t>
            </a:r>
          </a:p>
        </p:txBody>
      </p:sp>
      <p:sp>
        <p:nvSpPr>
          <p:cNvPr id="11" name="Oval 10">
            <a:extLst>
              <a:ext uri="{FF2B5EF4-FFF2-40B4-BE49-F238E27FC236}">
                <a16:creationId xmlns:a16="http://schemas.microsoft.com/office/drawing/2014/main" id="{571F205E-512D-3E4C-8F07-4DFFAFC4FC01}"/>
              </a:ext>
            </a:extLst>
          </p:cNvPr>
          <p:cNvSpPr/>
          <p:nvPr/>
        </p:nvSpPr>
        <p:spPr>
          <a:xfrm>
            <a:off x="6509289" y="5079750"/>
            <a:ext cx="2177512" cy="9737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Helvetica" pitchFamily="2" charset="0"/>
              </a:rPr>
              <a:t>Let’s try some blends together! </a:t>
            </a:r>
          </a:p>
        </p:txBody>
      </p:sp>
    </p:spTree>
    <p:extLst>
      <p:ext uri="{BB962C8B-B14F-4D97-AF65-F5344CB8AC3E}">
        <p14:creationId xmlns:p14="http://schemas.microsoft.com/office/powerpoint/2010/main" val="369308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A55B-71DE-D34E-BFF3-F55745ADA089}"/>
              </a:ext>
            </a:extLst>
          </p:cNvPr>
          <p:cNvSpPr>
            <a:spLocks noGrp="1"/>
          </p:cNvSpPr>
          <p:nvPr>
            <p:ph type="title"/>
          </p:nvPr>
        </p:nvSpPr>
        <p:spPr>
          <a:xfrm>
            <a:off x="612648" y="762000"/>
            <a:ext cx="8153400" cy="457200"/>
          </a:xfrm>
        </p:spPr>
        <p:txBody>
          <a:bodyPr>
            <a:noAutofit/>
          </a:bodyPr>
          <a:lstStyle/>
          <a:p>
            <a:r>
              <a:rPr lang="en-US" sz="2800" cap="small" dirty="0">
                <a:solidFill>
                  <a:srgbClr val="9EB060">
                    <a:lumMod val="75000"/>
                  </a:srgbClr>
                </a:solidFill>
                <a:ea typeface="ＭＳ Ｐゴシック" charset="0"/>
                <a:cs typeface="Arial" charset="0"/>
              </a:rPr>
              <a:t>Sourcing Spices to Maximize Quality &amp; Flavor</a:t>
            </a:r>
            <a:endParaRPr lang="en-US" sz="2800" dirty="0"/>
          </a:p>
        </p:txBody>
      </p:sp>
      <p:sp>
        <p:nvSpPr>
          <p:cNvPr id="3" name="Footer Placeholder 2">
            <a:extLst>
              <a:ext uri="{FF2B5EF4-FFF2-40B4-BE49-F238E27FC236}">
                <a16:creationId xmlns:a16="http://schemas.microsoft.com/office/drawing/2014/main" id="{2FFC2A37-450A-F640-AB37-54A9AD6E839C}"/>
              </a:ext>
            </a:extLst>
          </p:cNvPr>
          <p:cNvSpPr>
            <a:spLocks noGrp="1"/>
          </p:cNvSpPr>
          <p:nvPr>
            <p:ph type="ftr" sz="quarter" idx="11"/>
          </p:nvPr>
        </p:nvSpPr>
        <p:spPr/>
        <p:txBody>
          <a:bodyPr/>
          <a:lstStyle/>
          <a:p>
            <a:pPr algn="l"/>
            <a:r>
              <a:rPr lang="en-US">
                <a:solidFill>
                  <a:schemeClr val="tx1">
                    <a:lumMod val="50000"/>
                    <a:lumOff val="50000"/>
                  </a:schemeClr>
                </a:solidFill>
              </a:rPr>
              <a:t>Copyright © 2022 Ocean View Nutrition and Kitchen on Fire. All Rights Reserved.</a:t>
            </a:r>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5E6ECB46-FDA1-5C4E-8919-4A6B5418E663}"/>
              </a:ext>
            </a:extLst>
          </p:cNvPr>
          <p:cNvSpPr>
            <a:spLocks noGrp="1"/>
          </p:cNvSpPr>
          <p:nvPr>
            <p:ph type="sldNum" sz="quarter" idx="12"/>
          </p:nvPr>
        </p:nvSpPr>
        <p:spPr/>
        <p:txBody>
          <a:bodyPr>
            <a:normAutofit fontScale="85000" lnSpcReduction="20000"/>
          </a:bodyPr>
          <a:lstStyle/>
          <a:p>
            <a:fld id="{5517F259-CC70-064A-ADE9-C84EBA9624F2}" type="slidenum">
              <a:rPr lang="en-US" smtClean="0"/>
              <a:t>13</a:t>
            </a:fld>
            <a:endParaRPr lang="en-US"/>
          </a:p>
        </p:txBody>
      </p:sp>
      <p:sp>
        <p:nvSpPr>
          <p:cNvPr id="5" name="Content Placeholder 4">
            <a:extLst>
              <a:ext uri="{FF2B5EF4-FFF2-40B4-BE49-F238E27FC236}">
                <a16:creationId xmlns:a16="http://schemas.microsoft.com/office/drawing/2014/main" id="{E462B3A8-D28E-7642-9FAC-D106EF702DD8}"/>
              </a:ext>
            </a:extLst>
          </p:cNvPr>
          <p:cNvSpPr>
            <a:spLocks noGrp="1"/>
          </p:cNvSpPr>
          <p:nvPr>
            <p:ph sz="quarter" idx="1"/>
          </p:nvPr>
        </p:nvSpPr>
        <p:spPr>
          <a:xfrm>
            <a:off x="612648" y="1600201"/>
            <a:ext cx="8153400" cy="2825496"/>
          </a:xfrm>
        </p:spPr>
        <p:txBody>
          <a:bodyPr>
            <a:normAutofit fontScale="32500" lnSpcReduction="20000"/>
          </a:bodyPr>
          <a:lstStyle/>
          <a:p>
            <a:pPr marL="422275" marR="0" lvl="1" indent="-285750" fontAlgn="base">
              <a:lnSpc>
                <a:spcPct val="150000"/>
              </a:lnSpc>
              <a:spcBef>
                <a:spcPct val="0"/>
              </a:spcBef>
              <a:spcAft>
                <a:spcPts val="0"/>
              </a:spcAft>
              <a:buClr>
                <a:srgbClr val="D09A08"/>
              </a:buClr>
              <a:buSzPct val="60000"/>
              <a:buFont typeface="Wingdings" pitchFamily="2" charset="2"/>
              <a:buChar char="§"/>
              <a:tabLst>
                <a:tab pos="228600" algn="l"/>
              </a:tabLst>
              <a:defRPr/>
            </a:pPr>
            <a:r>
              <a:rPr lang="en-US" sz="4500" dirty="0">
                <a:solidFill>
                  <a:srgbClr val="857A64"/>
                </a:solidFill>
                <a:latin typeface="Arial" charset="0"/>
                <a:cs typeface="Times New Roman" charset="0"/>
              </a:rPr>
              <a:t>Look for organic spices or the best available. </a:t>
            </a:r>
          </a:p>
          <a:p>
            <a:pPr marL="696595" lvl="2" indent="-285750" fontAlgn="base">
              <a:lnSpc>
                <a:spcPct val="150000"/>
              </a:lnSpc>
              <a:spcBef>
                <a:spcPct val="0"/>
              </a:spcBef>
              <a:buClr>
                <a:srgbClr val="D09A08"/>
              </a:buClr>
              <a:buSzPct val="60000"/>
              <a:buFont typeface="Wingdings" pitchFamily="2" charset="2"/>
              <a:buChar char="§"/>
              <a:tabLst>
                <a:tab pos="228600" algn="l"/>
              </a:tabLst>
              <a:defRPr/>
            </a:pPr>
            <a:r>
              <a:rPr lang="en-US" sz="4200" dirty="0">
                <a:solidFill>
                  <a:srgbClr val="857A64"/>
                </a:solidFill>
                <a:latin typeface="Arial" charset="0"/>
                <a:cs typeface="Times New Roman" charset="0"/>
              </a:rPr>
              <a:t>They are for your health, not just for flavor, so purity is important. </a:t>
            </a:r>
          </a:p>
          <a:p>
            <a:pPr marL="696595" lvl="2" indent="-285750" fontAlgn="base">
              <a:lnSpc>
                <a:spcPct val="150000"/>
              </a:lnSpc>
              <a:spcBef>
                <a:spcPct val="0"/>
              </a:spcBef>
              <a:buClr>
                <a:srgbClr val="D09A08"/>
              </a:buClr>
              <a:buSzPct val="60000"/>
              <a:buFont typeface="Wingdings" pitchFamily="2" charset="2"/>
              <a:buChar char="§"/>
              <a:tabLst>
                <a:tab pos="228600" algn="l"/>
              </a:tabLst>
              <a:defRPr/>
            </a:pPr>
            <a:r>
              <a:rPr lang="en-US" sz="4200" dirty="0">
                <a:solidFill>
                  <a:srgbClr val="857A64"/>
                </a:solidFill>
                <a:latin typeface="Arial" charset="0"/>
                <a:cs typeface="Times New Roman" charset="0"/>
              </a:rPr>
              <a:t>Spices get their flavor and health benefits from the oils they contain, just like other seeds.</a:t>
            </a:r>
          </a:p>
          <a:p>
            <a:pPr marL="422275" marR="0" lvl="1" indent="-285750" fontAlgn="base">
              <a:lnSpc>
                <a:spcPct val="150000"/>
              </a:lnSpc>
              <a:spcBef>
                <a:spcPct val="0"/>
              </a:spcBef>
              <a:spcAft>
                <a:spcPts val="0"/>
              </a:spcAft>
              <a:buClr>
                <a:srgbClr val="D09A08"/>
              </a:buClr>
              <a:buSzPct val="60000"/>
              <a:buFont typeface="Wingdings" pitchFamily="2" charset="2"/>
              <a:buChar char="§"/>
              <a:tabLst>
                <a:tab pos="228600" algn="l"/>
              </a:tabLst>
              <a:defRPr/>
            </a:pPr>
            <a:r>
              <a:rPr lang="en-US" sz="4500" dirty="0">
                <a:solidFill>
                  <a:srgbClr val="857A64"/>
                </a:solidFill>
                <a:latin typeface="Arial" charset="0"/>
                <a:cs typeface="Times New Roman" charset="0"/>
              </a:rPr>
              <a:t>Purchase spices in busy, high-quality stores.</a:t>
            </a:r>
          </a:p>
          <a:p>
            <a:pPr marL="696595" lvl="2" indent="-285750" fontAlgn="base">
              <a:lnSpc>
                <a:spcPct val="150000"/>
              </a:lnSpc>
              <a:spcBef>
                <a:spcPct val="0"/>
              </a:spcBef>
              <a:buClr>
                <a:srgbClr val="D09A08"/>
              </a:buClr>
              <a:buSzPct val="60000"/>
              <a:buFont typeface="Wingdings" pitchFamily="2" charset="2"/>
              <a:buChar char="§"/>
              <a:tabLst>
                <a:tab pos="228600" algn="l"/>
              </a:tabLst>
              <a:defRPr/>
            </a:pPr>
            <a:r>
              <a:rPr lang="en-US" sz="4200" dirty="0">
                <a:solidFill>
                  <a:srgbClr val="857A64"/>
                </a:solidFill>
                <a:latin typeface="Arial" charset="0"/>
                <a:cs typeface="Times New Roman" charset="0"/>
              </a:rPr>
              <a:t>This helps ensure freshness of both packaged and bulk bin spices. </a:t>
            </a:r>
          </a:p>
          <a:p>
            <a:pPr marL="696595" lvl="2" indent="-285750" fontAlgn="base">
              <a:lnSpc>
                <a:spcPct val="150000"/>
              </a:lnSpc>
              <a:spcBef>
                <a:spcPct val="0"/>
              </a:spcBef>
              <a:buClr>
                <a:srgbClr val="D09A08"/>
              </a:buClr>
              <a:buSzPct val="60000"/>
              <a:buFont typeface="Wingdings" pitchFamily="2" charset="2"/>
              <a:buChar char="§"/>
              <a:tabLst>
                <a:tab pos="228600" algn="l"/>
              </a:tabLst>
              <a:defRPr/>
            </a:pPr>
            <a:r>
              <a:rPr lang="en-US" sz="4200" dirty="0">
                <a:solidFill>
                  <a:srgbClr val="857A64"/>
                </a:solidFill>
                <a:latin typeface="Arial" charset="0"/>
                <a:cs typeface="Times New Roman" charset="0"/>
              </a:rPr>
              <a:t>Also check out the pack date if available</a:t>
            </a:r>
          </a:p>
          <a:p>
            <a:pPr marL="422275" lvl="1" indent="-285750" fontAlgn="base">
              <a:lnSpc>
                <a:spcPct val="150000"/>
              </a:lnSpc>
              <a:spcBef>
                <a:spcPct val="0"/>
              </a:spcBef>
              <a:buClr>
                <a:srgbClr val="D09A08"/>
              </a:buClr>
              <a:buSzPct val="60000"/>
              <a:buFont typeface="Wingdings" pitchFamily="2" charset="2"/>
              <a:buChar char="§"/>
              <a:tabLst>
                <a:tab pos="228600" algn="l"/>
              </a:tabLst>
              <a:defRPr/>
            </a:pPr>
            <a:r>
              <a:rPr lang="en-US" sz="4800" dirty="0">
                <a:solidFill>
                  <a:srgbClr val="857A64"/>
                </a:solidFill>
                <a:latin typeface="Arial" charset="0"/>
                <a:cs typeface="Times New Roman" charset="0"/>
              </a:rPr>
              <a:t>Whole spices will last about twice as long as ground spices. </a:t>
            </a:r>
          </a:p>
          <a:p>
            <a:pPr marL="696595" lvl="2" indent="-285750" fontAlgn="base">
              <a:lnSpc>
                <a:spcPct val="150000"/>
              </a:lnSpc>
              <a:spcBef>
                <a:spcPct val="0"/>
              </a:spcBef>
              <a:buClr>
                <a:srgbClr val="D09A08"/>
              </a:buClr>
              <a:buSzPct val="60000"/>
              <a:buFont typeface="Wingdings" pitchFamily="2" charset="2"/>
              <a:buChar char="§"/>
              <a:tabLst>
                <a:tab pos="228600" algn="l"/>
              </a:tabLst>
              <a:defRPr/>
            </a:pPr>
            <a:r>
              <a:rPr lang="en-US" sz="4500" dirty="0">
                <a:solidFill>
                  <a:srgbClr val="857A64"/>
                </a:solidFill>
                <a:latin typeface="Arial" charset="0"/>
                <a:cs typeface="Times New Roman" charset="0"/>
              </a:rPr>
              <a:t>Whole spices can be ground using a mortar &amp; pestle.</a:t>
            </a:r>
          </a:p>
          <a:p>
            <a:pPr marL="696595" lvl="2" indent="-285750" fontAlgn="base">
              <a:lnSpc>
                <a:spcPct val="150000"/>
              </a:lnSpc>
              <a:spcBef>
                <a:spcPct val="0"/>
              </a:spcBef>
              <a:buClr>
                <a:srgbClr val="D09A08"/>
              </a:buClr>
              <a:buSzPct val="60000"/>
              <a:buFont typeface="Wingdings" pitchFamily="2" charset="2"/>
              <a:buChar char="§"/>
              <a:tabLst>
                <a:tab pos="228600" algn="l"/>
              </a:tabLst>
              <a:defRPr/>
            </a:pPr>
            <a:r>
              <a:rPr lang="en-US" sz="4500" dirty="0">
                <a:solidFill>
                  <a:srgbClr val="857A64"/>
                </a:solidFill>
                <a:latin typeface="Arial" charset="0"/>
                <a:cs typeface="Times New Roman" charset="0"/>
              </a:rPr>
              <a:t>A dedicated coffee grinder or a spice grinder is great too!</a:t>
            </a:r>
          </a:p>
        </p:txBody>
      </p:sp>
      <p:sp>
        <p:nvSpPr>
          <p:cNvPr id="7" name="TextBox 6">
            <a:extLst>
              <a:ext uri="{FF2B5EF4-FFF2-40B4-BE49-F238E27FC236}">
                <a16:creationId xmlns:a16="http://schemas.microsoft.com/office/drawing/2014/main" id="{EED19004-65C6-F94D-AAA2-24D4009E06DD}"/>
              </a:ext>
            </a:extLst>
          </p:cNvPr>
          <p:cNvSpPr txBox="1"/>
          <p:nvPr/>
        </p:nvSpPr>
        <p:spPr>
          <a:xfrm>
            <a:off x="1595227" y="4681827"/>
            <a:ext cx="6188242" cy="369332"/>
          </a:xfrm>
          <a:prstGeom prst="rect">
            <a:avLst/>
          </a:prstGeom>
          <a:solidFill>
            <a:schemeClr val="tx2"/>
          </a:solidFill>
          <a:ln>
            <a:solidFill>
              <a:schemeClr val="tx2"/>
            </a:solidFill>
          </a:ln>
        </p:spPr>
        <p:txBody>
          <a:bodyPr wrap="square" rtlCol="0">
            <a:spAutoFit/>
          </a:bodyPr>
          <a:lstStyle/>
          <a:p>
            <a:pPr algn="ctr"/>
            <a:r>
              <a:rPr lang="en-US" dirty="0">
                <a:solidFill>
                  <a:schemeClr val="bg1"/>
                </a:solidFill>
              </a:rPr>
              <a:t>Ask yourself… Will you take the time to grind whole spices? </a:t>
            </a:r>
          </a:p>
        </p:txBody>
      </p:sp>
      <p:sp>
        <p:nvSpPr>
          <p:cNvPr id="9" name="Text Placeholder 7">
            <a:extLst>
              <a:ext uri="{FF2B5EF4-FFF2-40B4-BE49-F238E27FC236}">
                <a16:creationId xmlns:a16="http://schemas.microsoft.com/office/drawing/2014/main" id="{895A9EB6-B8EA-3C43-92F3-367855E7B52C}"/>
              </a:ext>
            </a:extLst>
          </p:cNvPr>
          <p:cNvSpPr txBox="1">
            <a:spLocks/>
          </p:cNvSpPr>
          <p:nvPr/>
        </p:nvSpPr>
        <p:spPr>
          <a:xfrm>
            <a:off x="1975104" y="5257799"/>
            <a:ext cx="5254752" cy="646332"/>
          </a:xfrm>
          <a:prstGeom prst="rect">
            <a:avLst/>
          </a:prstGeom>
          <a:solidFill>
            <a:schemeClr val="accent2"/>
          </a:solidFill>
        </p:spPr>
        <p:txBody>
          <a:bodyPr vert="horz">
            <a:normAutofit fontScale="92500"/>
          </a:bodyPr>
          <a:lstStyle>
            <a:defPPr>
              <a:defRPr lang="en-US"/>
            </a:defPPr>
            <a:lvl1pPr marL="320040" indent="-320040" algn="ctr">
              <a:spcBef>
                <a:spcPts val="700"/>
              </a:spcBef>
              <a:buClr>
                <a:schemeClr val="accent2"/>
              </a:buClr>
              <a:buSzPct val="60000"/>
              <a:buFont typeface="Wingdings"/>
              <a:buChar char=""/>
              <a:defRPr kumimoji="0" sz="2400">
                <a:solidFill>
                  <a:schemeClr val="bg1"/>
                </a:solidFill>
              </a:defRPr>
            </a:lvl1pPr>
            <a:lvl2pPr marL="640080"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marL="0" indent="0" algn="ctr">
              <a:buNone/>
            </a:pPr>
            <a:r>
              <a:rPr lang="en-US" sz="1800" dirty="0"/>
              <a:t>Purchase them in the form that is most useful.            Whole spices that sit in the jar will not help your health </a:t>
            </a:r>
            <a:r>
              <a:rPr lang="en-US" sz="1800" dirty="0">
                <a:sym typeface="Wingdings" pitchFamily="2" charset="2"/>
              </a:rPr>
              <a:t></a:t>
            </a:r>
            <a:endParaRPr lang="en-US" sz="1800" dirty="0">
              <a:solidFill>
                <a:schemeClr val="bg1"/>
              </a:solidFill>
            </a:endParaRPr>
          </a:p>
        </p:txBody>
      </p:sp>
    </p:spTree>
    <p:extLst>
      <p:ext uri="{BB962C8B-B14F-4D97-AF65-F5344CB8AC3E}">
        <p14:creationId xmlns:p14="http://schemas.microsoft.com/office/powerpoint/2010/main" val="154545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6B0B-1BB9-8D45-BFED-35182A22A101}"/>
              </a:ext>
            </a:extLst>
          </p:cNvPr>
          <p:cNvSpPr>
            <a:spLocks noGrp="1"/>
          </p:cNvSpPr>
          <p:nvPr>
            <p:ph type="title"/>
          </p:nvPr>
        </p:nvSpPr>
        <p:spPr>
          <a:xfrm>
            <a:off x="621792" y="709539"/>
            <a:ext cx="8153400" cy="562683"/>
          </a:xfrm>
        </p:spPr>
        <p:txBody>
          <a:bodyPr>
            <a:noAutofit/>
          </a:bodyPr>
          <a:lstStyle/>
          <a:p>
            <a:pPr marL="136525" fontAlgn="base">
              <a:lnSpc>
                <a:spcPct val="110000"/>
              </a:lnSpc>
              <a:spcBef>
                <a:spcPct val="0"/>
              </a:spcBef>
              <a:spcAft>
                <a:spcPts val="0"/>
              </a:spcAft>
              <a:buClr>
                <a:srgbClr val="D09A08"/>
              </a:buClr>
              <a:buSzPct val="60000"/>
              <a:tabLst>
                <a:tab pos="228600" algn="l"/>
              </a:tabLst>
              <a:defRPr/>
            </a:pPr>
            <a:r>
              <a:rPr lang="en-US" sz="2800" cap="small" dirty="0">
                <a:solidFill>
                  <a:srgbClr val="9EB060">
                    <a:lumMod val="75000"/>
                  </a:srgbClr>
                </a:solidFill>
                <a:ea typeface="ＭＳ Ｐゴシック" charset="0"/>
                <a:cs typeface="Arial" charset="0"/>
              </a:rPr>
              <a:t>Preserve Spices to Maximize Quality &amp; Flavor</a:t>
            </a:r>
            <a:endParaRPr lang="en-US" sz="2900" cap="small" dirty="0">
              <a:solidFill>
                <a:srgbClr val="9EB060">
                  <a:lumMod val="75000"/>
                </a:srgbClr>
              </a:solidFill>
              <a:ea typeface="ＭＳ Ｐゴシック" charset="0"/>
              <a:cs typeface="Arial" charset="0"/>
            </a:endParaRPr>
          </a:p>
        </p:txBody>
      </p:sp>
      <p:sp>
        <p:nvSpPr>
          <p:cNvPr id="4" name="Slide Number Placeholder 3">
            <a:extLst>
              <a:ext uri="{FF2B5EF4-FFF2-40B4-BE49-F238E27FC236}">
                <a16:creationId xmlns:a16="http://schemas.microsoft.com/office/drawing/2014/main" id="{97CCCF6A-04E7-6E44-938C-E6FEEEF527EF}"/>
              </a:ext>
            </a:extLst>
          </p:cNvPr>
          <p:cNvSpPr>
            <a:spLocks noGrp="1"/>
          </p:cNvSpPr>
          <p:nvPr>
            <p:ph type="sldNum" sz="quarter" idx="12"/>
          </p:nvPr>
        </p:nvSpPr>
        <p:spPr/>
        <p:txBody>
          <a:bodyPr>
            <a:normAutofit fontScale="85000" lnSpcReduction="20000"/>
          </a:bodyPr>
          <a:lstStyle/>
          <a:p>
            <a:fld id="{5517F259-CC70-064A-ADE9-C84EBA9624F2}" type="slidenum">
              <a:rPr lang="en-US" smtClean="0"/>
              <a:t>14</a:t>
            </a:fld>
            <a:endParaRPr lang="en-US"/>
          </a:p>
        </p:txBody>
      </p:sp>
      <p:sp>
        <p:nvSpPr>
          <p:cNvPr id="5" name="Content Placeholder 4">
            <a:extLst>
              <a:ext uri="{FF2B5EF4-FFF2-40B4-BE49-F238E27FC236}">
                <a16:creationId xmlns:a16="http://schemas.microsoft.com/office/drawing/2014/main" id="{283484D2-D55C-4E43-B0EC-04287259F157}"/>
              </a:ext>
            </a:extLst>
          </p:cNvPr>
          <p:cNvSpPr>
            <a:spLocks noGrp="1"/>
          </p:cNvSpPr>
          <p:nvPr>
            <p:ph sz="quarter" idx="1"/>
          </p:nvPr>
        </p:nvSpPr>
        <p:spPr>
          <a:xfrm>
            <a:off x="442128" y="1801830"/>
            <a:ext cx="8153400" cy="2509277"/>
          </a:xfrm>
        </p:spPr>
        <p:txBody>
          <a:bodyPr>
            <a:noAutofit/>
          </a:bodyPr>
          <a:lstStyle/>
          <a:p>
            <a:pPr marL="422275" lvl="1" indent="-285750" fontAlgn="base">
              <a:lnSpc>
                <a:spcPct val="130000"/>
              </a:lnSpc>
              <a:spcBef>
                <a:spcPct val="0"/>
              </a:spcBef>
              <a:buClr>
                <a:srgbClr val="D09A08"/>
              </a:buClr>
              <a:buSzPct val="60000"/>
              <a:buFont typeface="Wingdings" pitchFamily="2" charset="2"/>
              <a:buChar char="§"/>
              <a:tabLst>
                <a:tab pos="228600" algn="l"/>
              </a:tabLst>
              <a:defRPr/>
            </a:pPr>
            <a:r>
              <a:rPr lang="en-US" sz="1700" dirty="0">
                <a:solidFill>
                  <a:srgbClr val="857A64"/>
                </a:solidFill>
                <a:latin typeface="Arial" charset="0"/>
                <a:cs typeface="Times New Roman" charset="0"/>
              </a:rPr>
              <a:t>Spices should be stored in a cool dry place, void of heat and direct sunlight… just like any oils in your kitchen. The spices contain oils!</a:t>
            </a:r>
          </a:p>
          <a:p>
            <a:pPr marL="422275" lvl="1" indent="-285750" fontAlgn="base">
              <a:lnSpc>
                <a:spcPct val="130000"/>
              </a:lnSpc>
              <a:spcBef>
                <a:spcPct val="0"/>
              </a:spcBef>
              <a:buClr>
                <a:srgbClr val="D09A08"/>
              </a:buClr>
              <a:buSzPct val="60000"/>
              <a:buFont typeface="Wingdings" pitchFamily="2" charset="2"/>
              <a:buChar char="§"/>
              <a:tabLst>
                <a:tab pos="228600" algn="l"/>
              </a:tabLst>
              <a:defRPr/>
            </a:pPr>
            <a:r>
              <a:rPr lang="en-US" sz="1700" dirty="0">
                <a:solidFill>
                  <a:srgbClr val="857A64"/>
                </a:solidFill>
                <a:latin typeface="Arial" charset="0"/>
                <a:cs typeface="Times New Roman" charset="0"/>
              </a:rPr>
              <a:t>Whole spices should stay fresh for up to a year. </a:t>
            </a:r>
          </a:p>
          <a:p>
            <a:pPr marL="422275" lvl="1" indent="-285750" fontAlgn="base">
              <a:lnSpc>
                <a:spcPct val="130000"/>
              </a:lnSpc>
              <a:spcBef>
                <a:spcPct val="0"/>
              </a:spcBef>
              <a:buClr>
                <a:srgbClr val="D09A08"/>
              </a:buClr>
              <a:buSzPct val="60000"/>
              <a:buFont typeface="Wingdings" pitchFamily="2" charset="2"/>
              <a:buChar char="§"/>
              <a:tabLst>
                <a:tab pos="228600" algn="l"/>
              </a:tabLst>
              <a:defRPr/>
            </a:pPr>
            <a:r>
              <a:rPr lang="en-US" sz="1700" dirty="0">
                <a:solidFill>
                  <a:srgbClr val="857A64"/>
                </a:solidFill>
                <a:latin typeface="Arial" charset="0"/>
                <a:cs typeface="Times New Roman" charset="0"/>
              </a:rPr>
              <a:t>Ground spices should stay fresh for 6 months</a:t>
            </a:r>
          </a:p>
          <a:p>
            <a:pPr marL="422275" lvl="1" indent="-285750" fontAlgn="base">
              <a:lnSpc>
                <a:spcPct val="130000"/>
              </a:lnSpc>
              <a:spcBef>
                <a:spcPct val="0"/>
              </a:spcBef>
              <a:buClr>
                <a:srgbClr val="D09A08"/>
              </a:buClr>
              <a:buSzPct val="60000"/>
              <a:buFont typeface="Wingdings" pitchFamily="2" charset="2"/>
              <a:buChar char="§"/>
              <a:tabLst>
                <a:tab pos="228600" algn="l"/>
              </a:tabLst>
              <a:defRPr/>
            </a:pPr>
            <a:r>
              <a:rPr lang="en-US" sz="1700" dirty="0">
                <a:solidFill>
                  <a:srgbClr val="857A64"/>
                </a:solidFill>
                <a:latin typeface="Arial" charset="0"/>
                <a:cs typeface="Times New Roman" charset="0"/>
              </a:rPr>
              <a:t>Always label and date your spices</a:t>
            </a:r>
          </a:p>
          <a:p>
            <a:pPr marL="422275" marR="0" lvl="1" indent="-285750" fontAlgn="base">
              <a:lnSpc>
                <a:spcPct val="150000"/>
              </a:lnSpc>
              <a:spcBef>
                <a:spcPct val="0"/>
              </a:spcBef>
              <a:spcAft>
                <a:spcPts val="0"/>
              </a:spcAft>
              <a:buClr>
                <a:srgbClr val="D09A08"/>
              </a:buClr>
              <a:buSzPct val="60000"/>
              <a:buFont typeface="Wingdings" pitchFamily="2" charset="2"/>
              <a:buChar char="§"/>
              <a:tabLst>
                <a:tab pos="228600" algn="l"/>
              </a:tabLst>
              <a:defRPr/>
            </a:pPr>
            <a:r>
              <a:rPr lang="en-US" sz="1700" dirty="0">
                <a:solidFill>
                  <a:srgbClr val="857A64"/>
                </a:solidFill>
                <a:latin typeface="Arial" charset="0"/>
                <a:cs typeface="Times New Roman" charset="0"/>
              </a:rPr>
              <a:t>Lightly toast whole spices in a dry pan, on the stove, to enhance their flavor.</a:t>
            </a:r>
          </a:p>
          <a:p>
            <a:pPr marL="136525" lvl="1" indent="0" fontAlgn="base">
              <a:lnSpc>
                <a:spcPct val="130000"/>
              </a:lnSpc>
              <a:spcBef>
                <a:spcPct val="0"/>
              </a:spcBef>
              <a:buClr>
                <a:srgbClr val="D09A08"/>
              </a:buClr>
              <a:buSzPct val="60000"/>
              <a:buNone/>
              <a:tabLst>
                <a:tab pos="228600" algn="l"/>
              </a:tabLst>
              <a:defRPr/>
            </a:pPr>
            <a:endParaRPr lang="en-US" sz="1700" dirty="0">
              <a:solidFill>
                <a:srgbClr val="857A64"/>
              </a:solidFill>
              <a:latin typeface="Arial" charset="0"/>
              <a:cs typeface="Times New Roman" charset="0"/>
            </a:endParaRPr>
          </a:p>
          <a:p>
            <a:pPr marL="136525" lvl="1" indent="0" fontAlgn="base">
              <a:lnSpc>
                <a:spcPct val="130000"/>
              </a:lnSpc>
              <a:spcBef>
                <a:spcPct val="0"/>
              </a:spcBef>
              <a:buClr>
                <a:srgbClr val="D09A08"/>
              </a:buClr>
              <a:buSzPct val="60000"/>
              <a:buNone/>
              <a:tabLst>
                <a:tab pos="228600" algn="l"/>
              </a:tabLst>
              <a:defRPr/>
            </a:pPr>
            <a:endParaRPr lang="en-US" sz="1800" dirty="0">
              <a:solidFill>
                <a:srgbClr val="857A64"/>
              </a:solidFill>
              <a:latin typeface="Arial" charset="0"/>
              <a:cs typeface="Times New Roman" charset="0"/>
            </a:endParaRPr>
          </a:p>
          <a:p>
            <a:pPr marL="422275" lvl="1" indent="-285750" fontAlgn="base">
              <a:lnSpc>
                <a:spcPct val="130000"/>
              </a:lnSpc>
              <a:spcBef>
                <a:spcPct val="0"/>
              </a:spcBef>
              <a:buClr>
                <a:srgbClr val="D09A08"/>
              </a:buClr>
              <a:buSzPct val="60000"/>
              <a:buFont typeface="Wingdings" pitchFamily="2" charset="2"/>
              <a:buChar char="§"/>
              <a:tabLst>
                <a:tab pos="228600" algn="l"/>
              </a:tabLst>
              <a:defRPr/>
            </a:pPr>
            <a:endParaRPr lang="en-US" sz="1800" dirty="0">
              <a:solidFill>
                <a:srgbClr val="857A64"/>
              </a:solidFill>
              <a:latin typeface="Arial" charset="0"/>
              <a:cs typeface="Times New Roman" charset="0"/>
            </a:endParaRPr>
          </a:p>
        </p:txBody>
      </p:sp>
      <p:sp>
        <p:nvSpPr>
          <p:cNvPr id="9" name="Text Placeholder 7">
            <a:extLst>
              <a:ext uri="{FF2B5EF4-FFF2-40B4-BE49-F238E27FC236}">
                <a16:creationId xmlns:a16="http://schemas.microsoft.com/office/drawing/2014/main" id="{AF627291-348E-294E-BBA4-A478D0D0B732}"/>
              </a:ext>
            </a:extLst>
          </p:cNvPr>
          <p:cNvSpPr txBox="1">
            <a:spLocks/>
          </p:cNvSpPr>
          <p:nvPr/>
        </p:nvSpPr>
        <p:spPr>
          <a:xfrm>
            <a:off x="621792" y="4087411"/>
            <a:ext cx="4696968" cy="1323439"/>
          </a:xfrm>
          <a:prstGeom prst="rect">
            <a:avLst/>
          </a:prstGeom>
          <a:solidFill>
            <a:schemeClr val="accent2"/>
          </a:solidFill>
        </p:spPr>
        <p:txBody>
          <a:bodyPr vert="horz">
            <a:noAutofit/>
          </a:bodyPr>
          <a:lstStyle>
            <a:defPPr>
              <a:defRPr lang="en-US"/>
            </a:defPPr>
            <a:lvl1pPr marL="320040" indent="-320040" algn="ctr">
              <a:spcBef>
                <a:spcPts val="700"/>
              </a:spcBef>
              <a:buClr>
                <a:schemeClr val="accent2"/>
              </a:buClr>
              <a:buSzPct val="60000"/>
              <a:buFont typeface="Wingdings"/>
              <a:buChar char=""/>
              <a:defRPr kumimoji="0" sz="2400">
                <a:solidFill>
                  <a:schemeClr val="bg1"/>
                </a:solidFill>
              </a:defRPr>
            </a:lvl1pPr>
            <a:lvl2pPr marL="640080"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marL="0" indent="0">
              <a:spcBef>
                <a:spcPts val="1300"/>
              </a:spcBef>
              <a:buNone/>
            </a:pPr>
            <a:r>
              <a:rPr lang="en-US" sz="2000" dirty="0"/>
              <a:t>Store your spices in clear glass jars, with tight lids, so they can inspire you. Refrigerate the remainder for freshness.</a:t>
            </a:r>
          </a:p>
        </p:txBody>
      </p:sp>
      <p:sp>
        <p:nvSpPr>
          <p:cNvPr id="11" name="Slide Number Placeholder 9">
            <a:extLst>
              <a:ext uri="{FF2B5EF4-FFF2-40B4-BE49-F238E27FC236}">
                <a16:creationId xmlns:a16="http://schemas.microsoft.com/office/drawing/2014/main" id="{A4A21297-AC2F-4E44-B8C8-F620F892CB1F}"/>
              </a:ext>
            </a:extLst>
          </p:cNvPr>
          <p:cNvSpPr txBox="1">
            <a:spLocks noGrp="1"/>
          </p:cNvSpPr>
          <p:nvPr/>
        </p:nvSpPr>
        <p:spPr bwMode="auto">
          <a:xfrm>
            <a:off x="266700" y="6207659"/>
            <a:ext cx="578637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100" dirty="0">
                <a:solidFill>
                  <a:schemeClr val="tx1">
                    <a:lumMod val="50000"/>
                    <a:lumOff val="50000"/>
                  </a:schemeClr>
                </a:solidFill>
              </a:rPr>
              <a:t>Copyright © 2022 Ocean View Nutrition and Kitchen on Fire. All Rights Reserved.</a:t>
            </a:r>
          </a:p>
        </p:txBody>
      </p:sp>
      <p:sp>
        <p:nvSpPr>
          <p:cNvPr id="8" name="TextBox 7">
            <a:extLst>
              <a:ext uri="{FF2B5EF4-FFF2-40B4-BE49-F238E27FC236}">
                <a16:creationId xmlns:a16="http://schemas.microsoft.com/office/drawing/2014/main" id="{C9EBA500-D99A-9443-9A73-02760852D7F8}"/>
              </a:ext>
            </a:extLst>
          </p:cNvPr>
          <p:cNvSpPr txBox="1"/>
          <p:nvPr/>
        </p:nvSpPr>
        <p:spPr>
          <a:xfrm>
            <a:off x="5481536" y="4622780"/>
            <a:ext cx="2857792" cy="1323439"/>
          </a:xfrm>
          <a:prstGeom prst="rect">
            <a:avLst/>
          </a:prstGeom>
          <a:solidFill>
            <a:schemeClr val="tx2"/>
          </a:solidFill>
          <a:ln>
            <a:solidFill>
              <a:schemeClr val="tx2"/>
            </a:solidFill>
          </a:ln>
        </p:spPr>
        <p:txBody>
          <a:bodyPr wrap="square" rtlCol="0">
            <a:spAutoFit/>
          </a:bodyPr>
          <a:lstStyle/>
          <a:p>
            <a:pPr algn="ctr"/>
            <a:r>
              <a:rPr lang="en-US" sz="2000" dirty="0">
                <a:solidFill>
                  <a:schemeClr val="bg1"/>
                </a:solidFill>
              </a:rPr>
              <a:t>Replace your ground spices when they no longer have a strong smell, or they look faded!</a:t>
            </a:r>
          </a:p>
        </p:txBody>
      </p:sp>
    </p:spTree>
    <p:extLst>
      <p:ext uri="{BB962C8B-B14F-4D97-AF65-F5344CB8AC3E}">
        <p14:creationId xmlns:p14="http://schemas.microsoft.com/office/powerpoint/2010/main" val="47694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6B0B-1BB9-8D45-BFED-35182A22A101}"/>
              </a:ext>
            </a:extLst>
          </p:cNvPr>
          <p:cNvSpPr>
            <a:spLocks noGrp="1"/>
          </p:cNvSpPr>
          <p:nvPr>
            <p:ph type="title"/>
          </p:nvPr>
        </p:nvSpPr>
        <p:spPr>
          <a:xfrm>
            <a:off x="621792" y="709539"/>
            <a:ext cx="8153400" cy="562683"/>
          </a:xfrm>
        </p:spPr>
        <p:txBody>
          <a:bodyPr>
            <a:normAutofit fontScale="90000"/>
          </a:bodyPr>
          <a:lstStyle/>
          <a:p>
            <a:r>
              <a:rPr lang="en-US" sz="3200" cap="small" dirty="0">
                <a:solidFill>
                  <a:srgbClr val="9EB060">
                    <a:lumMod val="75000"/>
                  </a:srgbClr>
                </a:solidFill>
                <a:ea typeface="ＭＳ Ｐゴシック" charset="0"/>
                <a:cs typeface="Arial" charset="0"/>
              </a:rPr>
              <a:t>Build a Spice Toolkit to Inspire Your Cuisine</a:t>
            </a:r>
            <a:endParaRPr lang="en-US" sz="3200" dirty="0"/>
          </a:p>
        </p:txBody>
      </p:sp>
      <p:sp>
        <p:nvSpPr>
          <p:cNvPr id="4" name="Slide Number Placeholder 3">
            <a:extLst>
              <a:ext uri="{FF2B5EF4-FFF2-40B4-BE49-F238E27FC236}">
                <a16:creationId xmlns:a16="http://schemas.microsoft.com/office/drawing/2014/main" id="{97CCCF6A-04E7-6E44-938C-E6FEEEF527EF}"/>
              </a:ext>
            </a:extLst>
          </p:cNvPr>
          <p:cNvSpPr>
            <a:spLocks noGrp="1"/>
          </p:cNvSpPr>
          <p:nvPr>
            <p:ph type="sldNum" sz="quarter" idx="12"/>
          </p:nvPr>
        </p:nvSpPr>
        <p:spPr/>
        <p:txBody>
          <a:bodyPr>
            <a:normAutofit fontScale="85000" lnSpcReduction="20000"/>
          </a:bodyPr>
          <a:lstStyle/>
          <a:p>
            <a:fld id="{5517F259-CC70-064A-ADE9-C84EBA9624F2}" type="slidenum">
              <a:rPr lang="en-US" smtClean="0"/>
              <a:t>15</a:t>
            </a:fld>
            <a:endParaRPr lang="en-US"/>
          </a:p>
        </p:txBody>
      </p:sp>
      <p:sp>
        <p:nvSpPr>
          <p:cNvPr id="9" name="Text Placeholder 7">
            <a:extLst>
              <a:ext uri="{FF2B5EF4-FFF2-40B4-BE49-F238E27FC236}">
                <a16:creationId xmlns:a16="http://schemas.microsoft.com/office/drawing/2014/main" id="{AF627291-348E-294E-BBA4-A478D0D0B732}"/>
              </a:ext>
            </a:extLst>
          </p:cNvPr>
          <p:cNvSpPr txBox="1">
            <a:spLocks/>
          </p:cNvSpPr>
          <p:nvPr/>
        </p:nvSpPr>
        <p:spPr>
          <a:xfrm>
            <a:off x="6560192" y="4034133"/>
            <a:ext cx="2345167" cy="1116633"/>
          </a:xfrm>
          <a:prstGeom prst="rect">
            <a:avLst/>
          </a:prstGeom>
          <a:solidFill>
            <a:schemeClr val="tx2"/>
          </a:solidFill>
          <a:ln>
            <a:solidFill>
              <a:schemeClr val="tx2"/>
            </a:solidFill>
          </a:ln>
        </p:spPr>
        <p:txBody>
          <a:bodyPr vert="horz">
            <a:normAutofit/>
          </a:bodyPr>
          <a:lstStyle>
            <a:defPPr>
              <a:defRPr lang="en-US"/>
            </a:defPPr>
            <a:lvl1pPr marL="320040" indent="-320040" algn="ctr">
              <a:spcBef>
                <a:spcPts val="700"/>
              </a:spcBef>
              <a:buClr>
                <a:schemeClr val="accent2"/>
              </a:buClr>
              <a:buSzPct val="60000"/>
              <a:buFont typeface="Wingdings"/>
              <a:buChar char=""/>
              <a:defRPr kumimoji="0" sz="2400">
                <a:solidFill>
                  <a:schemeClr val="bg1"/>
                </a:solidFill>
              </a:defRPr>
            </a:lvl1pPr>
            <a:lvl2pPr marL="640080"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marL="0" indent="0">
              <a:buNone/>
            </a:pPr>
            <a:r>
              <a:rPr lang="en-US" sz="2000" dirty="0">
                <a:sym typeface="Wingdings" pitchFamily="2" charset="2"/>
              </a:rPr>
              <a:t>Add a new spice to your collection every 30 days!</a:t>
            </a:r>
          </a:p>
          <a:p>
            <a:pPr marL="0" indent="0">
              <a:buNone/>
            </a:pPr>
            <a:endParaRPr lang="en-US" sz="2100" b="1" i="1" dirty="0"/>
          </a:p>
        </p:txBody>
      </p:sp>
      <p:sp>
        <p:nvSpPr>
          <p:cNvPr id="11" name="Slide Number Placeholder 9">
            <a:extLst>
              <a:ext uri="{FF2B5EF4-FFF2-40B4-BE49-F238E27FC236}">
                <a16:creationId xmlns:a16="http://schemas.microsoft.com/office/drawing/2014/main" id="{A4A21297-AC2F-4E44-B8C8-F620F892CB1F}"/>
              </a:ext>
            </a:extLst>
          </p:cNvPr>
          <p:cNvSpPr txBox="1">
            <a:spLocks noGrp="1"/>
          </p:cNvSpPr>
          <p:nvPr/>
        </p:nvSpPr>
        <p:spPr bwMode="auto">
          <a:xfrm>
            <a:off x="266700" y="6207659"/>
            <a:ext cx="578637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100" dirty="0">
                <a:solidFill>
                  <a:schemeClr val="tx1">
                    <a:lumMod val="50000"/>
                    <a:lumOff val="50000"/>
                  </a:schemeClr>
                </a:solidFill>
              </a:rPr>
              <a:t>Copyright © 2022 Ocean View Nutrition and Kitchen on Fire. All Rights Reserved.</a:t>
            </a:r>
          </a:p>
        </p:txBody>
      </p:sp>
      <p:sp>
        <p:nvSpPr>
          <p:cNvPr id="13" name="Content Placeholder 4">
            <a:extLst>
              <a:ext uri="{FF2B5EF4-FFF2-40B4-BE49-F238E27FC236}">
                <a16:creationId xmlns:a16="http://schemas.microsoft.com/office/drawing/2014/main" id="{F08CAD95-35DF-6547-8460-14DD06FBC71A}"/>
              </a:ext>
            </a:extLst>
          </p:cNvPr>
          <p:cNvSpPr txBox="1">
            <a:spLocks/>
          </p:cNvSpPr>
          <p:nvPr/>
        </p:nvSpPr>
        <p:spPr>
          <a:xfrm>
            <a:off x="336804" y="1489694"/>
            <a:ext cx="7866208" cy="322467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36525" lvl="1" indent="0" fontAlgn="base">
              <a:lnSpc>
                <a:spcPct val="130000"/>
              </a:lnSpc>
              <a:spcBef>
                <a:spcPct val="0"/>
              </a:spcBef>
              <a:buClr>
                <a:srgbClr val="D09A08"/>
              </a:buClr>
              <a:buSzPct val="60000"/>
              <a:buNone/>
              <a:tabLst>
                <a:tab pos="228600" algn="l"/>
              </a:tabLst>
              <a:defRPr/>
            </a:pPr>
            <a:r>
              <a:rPr lang="en-US" sz="1800" dirty="0">
                <a:solidFill>
                  <a:srgbClr val="857A64"/>
                </a:solidFill>
                <a:latin typeface="Arial" charset="0"/>
                <a:cs typeface="Times New Roman" charset="0"/>
              </a:rPr>
              <a:t>Starting from scratch? </a:t>
            </a:r>
          </a:p>
          <a:p>
            <a:pPr marL="753745" lvl="2" indent="-342900" fontAlgn="base">
              <a:lnSpc>
                <a:spcPct val="130000"/>
              </a:lnSpc>
              <a:spcBef>
                <a:spcPct val="0"/>
              </a:spcBef>
              <a:buClr>
                <a:srgbClr val="D09A08"/>
              </a:buClr>
              <a:buSzPct val="90000"/>
              <a:buFont typeface="+mj-lt"/>
              <a:buAutoNum type="arabicPeriod"/>
              <a:tabLst>
                <a:tab pos="228600" algn="l"/>
              </a:tabLst>
              <a:defRPr/>
            </a:pPr>
            <a:r>
              <a:rPr lang="en-US" sz="1600" dirty="0">
                <a:solidFill>
                  <a:srgbClr val="857A64"/>
                </a:solidFill>
                <a:latin typeface="Arial" charset="0"/>
                <a:cs typeface="Times New Roman" charset="0"/>
              </a:rPr>
              <a:t>Black pepper adds depth and some spiciness</a:t>
            </a:r>
            <a:endParaRPr lang="en-US" sz="1600" dirty="0">
              <a:solidFill>
                <a:srgbClr val="857A64"/>
              </a:solidFill>
              <a:highlight>
                <a:srgbClr val="FFFF00"/>
              </a:highlight>
              <a:latin typeface="Arial" charset="0"/>
              <a:cs typeface="Times New Roman" charset="0"/>
            </a:endParaRPr>
          </a:p>
          <a:p>
            <a:pPr marL="753745" lvl="2" indent="-342900" fontAlgn="base">
              <a:lnSpc>
                <a:spcPct val="130000"/>
              </a:lnSpc>
              <a:spcBef>
                <a:spcPct val="0"/>
              </a:spcBef>
              <a:buClr>
                <a:srgbClr val="D09A08"/>
              </a:buClr>
              <a:buSzPct val="90000"/>
              <a:buFont typeface="+mj-lt"/>
              <a:buAutoNum type="arabicPeriod"/>
              <a:tabLst>
                <a:tab pos="228600" algn="l"/>
              </a:tabLst>
              <a:defRPr/>
            </a:pPr>
            <a:r>
              <a:rPr lang="en-US" sz="1600" dirty="0">
                <a:solidFill>
                  <a:srgbClr val="857A64"/>
                </a:solidFill>
                <a:latin typeface="Arial" charset="0"/>
                <a:cs typeface="Times New Roman" charset="0"/>
              </a:rPr>
              <a:t>Paprika for seasoning baked chicken, vegetable stew or roasted vegetables</a:t>
            </a:r>
          </a:p>
          <a:p>
            <a:pPr marL="753745" lvl="2" indent="-342900" fontAlgn="base">
              <a:lnSpc>
                <a:spcPct val="130000"/>
              </a:lnSpc>
              <a:spcBef>
                <a:spcPct val="0"/>
              </a:spcBef>
              <a:buClr>
                <a:srgbClr val="D09A08"/>
              </a:buClr>
              <a:buSzPct val="90000"/>
              <a:buFont typeface="+mj-lt"/>
              <a:buAutoNum type="arabicPeriod"/>
              <a:tabLst>
                <a:tab pos="228600" algn="l"/>
              </a:tabLst>
              <a:defRPr/>
            </a:pPr>
            <a:r>
              <a:rPr lang="en-US" sz="1600" dirty="0">
                <a:solidFill>
                  <a:srgbClr val="857A64"/>
                </a:solidFill>
                <a:latin typeface="Arial" charset="0"/>
                <a:cs typeface="Times New Roman" charset="0"/>
              </a:rPr>
              <a:t>Coriander seed to add a tart, citrusy flavor for roasting cauliflower or a fun add to guacamole! </a:t>
            </a:r>
          </a:p>
          <a:p>
            <a:pPr marL="753745" lvl="2" indent="-342900" fontAlgn="base">
              <a:lnSpc>
                <a:spcPct val="130000"/>
              </a:lnSpc>
              <a:spcBef>
                <a:spcPct val="0"/>
              </a:spcBef>
              <a:buClr>
                <a:srgbClr val="D09A08"/>
              </a:buClr>
              <a:buSzPct val="90000"/>
              <a:buFont typeface="+mj-lt"/>
              <a:buAutoNum type="arabicPeriod"/>
              <a:tabLst>
                <a:tab pos="228600" algn="l"/>
              </a:tabLst>
              <a:defRPr/>
            </a:pPr>
            <a:r>
              <a:rPr lang="en-US" sz="1600" dirty="0">
                <a:solidFill>
                  <a:srgbClr val="857A64"/>
                </a:solidFill>
                <a:latin typeface="Arial" charset="0"/>
                <a:cs typeface="Times New Roman" charset="0"/>
              </a:rPr>
              <a:t>Cayenne for heat in any dish  - Add slowly! </a:t>
            </a:r>
          </a:p>
          <a:p>
            <a:pPr marL="753745" lvl="2" indent="-342900" fontAlgn="base">
              <a:lnSpc>
                <a:spcPct val="130000"/>
              </a:lnSpc>
              <a:spcBef>
                <a:spcPct val="0"/>
              </a:spcBef>
              <a:buClr>
                <a:srgbClr val="D09A08"/>
              </a:buClr>
              <a:buSzPct val="90000"/>
              <a:buFont typeface="+mj-lt"/>
              <a:buAutoNum type="arabicPeriod"/>
              <a:tabLst>
                <a:tab pos="228600" algn="l"/>
              </a:tabLst>
              <a:defRPr/>
            </a:pPr>
            <a:r>
              <a:rPr lang="en-US" sz="1600" dirty="0">
                <a:solidFill>
                  <a:srgbClr val="857A64"/>
                </a:solidFill>
                <a:latin typeface="Arial" charset="0"/>
                <a:cs typeface="Times New Roman" charset="0"/>
              </a:rPr>
              <a:t>Do you like to bake? Warm spices, like cinnamon, nutmeg &amp; allspice can be used in muffins, cakes and even waffles</a:t>
            </a:r>
          </a:p>
          <a:p>
            <a:pPr marL="753745" lvl="2" indent="-342900" fontAlgn="base">
              <a:lnSpc>
                <a:spcPct val="130000"/>
              </a:lnSpc>
              <a:spcBef>
                <a:spcPct val="0"/>
              </a:spcBef>
              <a:buClr>
                <a:srgbClr val="D09A08"/>
              </a:buClr>
              <a:buSzPct val="90000"/>
              <a:buFont typeface="+mj-lt"/>
              <a:buAutoNum type="arabicPeriod"/>
              <a:tabLst>
                <a:tab pos="228600" algn="l"/>
              </a:tabLst>
              <a:defRPr/>
            </a:pPr>
            <a:r>
              <a:rPr lang="en-US" sz="1600" dirty="0">
                <a:solidFill>
                  <a:srgbClr val="857A64"/>
                </a:solidFill>
                <a:latin typeface="Arial" charset="0"/>
                <a:cs typeface="Times New Roman" charset="0"/>
              </a:rPr>
              <a:t>What is a spice you can add based on your health needs?</a:t>
            </a:r>
          </a:p>
          <a:p>
            <a:pPr marL="410845" lvl="2" indent="0" fontAlgn="base">
              <a:lnSpc>
                <a:spcPct val="130000"/>
              </a:lnSpc>
              <a:spcBef>
                <a:spcPct val="0"/>
              </a:spcBef>
              <a:buClr>
                <a:srgbClr val="D09A08"/>
              </a:buClr>
              <a:buSzPct val="60000"/>
              <a:buNone/>
              <a:tabLst>
                <a:tab pos="228600" algn="l"/>
              </a:tabLst>
              <a:defRPr/>
            </a:pPr>
            <a:endParaRPr lang="en-US" sz="1000" dirty="0">
              <a:solidFill>
                <a:srgbClr val="857A64"/>
              </a:solidFill>
              <a:latin typeface="Arial" charset="0"/>
              <a:cs typeface="Times New Roman" charset="0"/>
            </a:endParaRPr>
          </a:p>
          <a:p>
            <a:pPr marL="136525" lvl="1" indent="0" fontAlgn="base">
              <a:lnSpc>
                <a:spcPct val="130000"/>
              </a:lnSpc>
              <a:spcBef>
                <a:spcPct val="0"/>
              </a:spcBef>
              <a:buClr>
                <a:srgbClr val="D09A08"/>
              </a:buClr>
              <a:buSzPct val="60000"/>
              <a:buNone/>
              <a:tabLst>
                <a:tab pos="228600" algn="l"/>
              </a:tabLst>
              <a:defRPr/>
            </a:pPr>
            <a:r>
              <a:rPr lang="en-US" sz="1800" dirty="0">
                <a:solidFill>
                  <a:srgbClr val="857A64"/>
                </a:solidFill>
                <a:latin typeface="Arial" charset="0"/>
                <a:cs typeface="Times New Roman" charset="0"/>
              </a:rPr>
              <a:t>Go through your spice pantry, sniff or check dates</a:t>
            </a:r>
          </a:p>
          <a:p>
            <a:pPr marL="696595" lvl="2" indent="-285750" fontAlgn="base">
              <a:lnSpc>
                <a:spcPct val="130000"/>
              </a:lnSpc>
              <a:spcBef>
                <a:spcPct val="0"/>
              </a:spcBef>
              <a:buClr>
                <a:srgbClr val="D09A08"/>
              </a:buClr>
              <a:buSzPct val="60000"/>
              <a:buFont typeface="Wingdings" pitchFamily="2" charset="2"/>
              <a:buChar char="§"/>
              <a:tabLst>
                <a:tab pos="228600" algn="l"/>
              </a:tabLst>
              <a:defRPr/>
            </a:pPr>
            <a:r>
              <a:rPr lang="en-US" sz="1600" dirty="0">
                <a:solidFill>
                  <a:srgbClr val="857A64"/>
                </a:solidFill>
                <a:latin typeface="Arial" charset="0"/>
                <a:cs typeface="Times New Roman" charset="0"/>
              </a:rPr>
              <a:t>Keep what is fresh, throw out the rest!</a:t>
            </a:r>
          </a:p>
        </p:txBody>
      </p:sp>
      <p:sp>
        <p:nvSpPr>
          <p:cNvPr id="7" name="Text Placeholder 7">
            <a:extLst>
              <a:ext uri="{FF2B5EF4-FFF2-40B4-BE49-F238E27FC236}">
                <a16:creationId xmlns:a16="http://schemas.microsoft.com/office/drawing/2014/main" id="{50ABF0E0-D523-1A48-85C3-2182EAC3275A}"/>
              </a:ext>
            </a:extLst>
          </p:cNvPr>
          <p:cNvSpPr txBox="1">
            <a:spLocks/>
          </p:cNvSpPr>
          <p:nvPr/>
        </p:nvSpPr>
        <p:spPr>
          <a:xfrm>
            <a:off x="5472952" y="5107028"/>
            <a:ext cx="2345167" cy="1116633"/>
          </a:xfrm>
          <a:prstGeom prst="rect">
            <a:avLst/>
          </a:prstGeom>
          <a:solidFill>
            <a:schemeClr val="accent2"/>
          </a:solidFill>
          <a:ln>
            <a:noFill/>
          </a:ln>
        </p:spPr>
        <p:txBody>
          <a:bodyPr vert="horz">
            <a:normAutofit/>
          </a:bodyPr>
          <a:lstStyle>
            <a:defPPr>
              <a:defRPr lang="en-US"/>
            </a:defPPr>
            <a:lvl1pPr marL="320040" indent="-320040" algn="ctr">
              <a:spcBef>
                <a:spcPts val="700"/>
              </a:spcBef>
              <a:buClr>
                <a:schemeClr val="accent2"/>
              </a:buClr>
              <a:buSzPct val="60000"/>
              <a:buFont typeface="Wingdings"/>
              <a:buChar char=""/>
              <a:defRPr kumimoji="0" sz="2400">
                <a:solidFill>
                  <a:schemeClr val="bg1"/>
                </a:solidFill>
              </a:defRPr>
            </a:lvl1pPr>
            <a:lvl2pPr marL="640080"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marL="0" indent="0">
              <a:buNone/>
            </a:pPr>
            <a:r>
              <a:rPr lang="en-US" sz="2000" dirty="0">
                <a:sym typeface="Wingdings" pitchFamily="2" charset="2"/>
              </a:rPr>
              <a:t>What herb grows from a coriander seed? </a:t>
            </a:r>
          </a:p>
          <a:p>
            <a:pPr marL="0" indent="0">
              <a:buNone/>
            </a:pPr>
            <a:endParaRPr lang="en-US" sz="2100" b="1" i="1" dirty="0"/>
          </a:p>
        </p:txBody>
      </p:sp>
    </p:spTree>
    <p:extLst>
      <p:ext uri="{BB962C8B-B14F-4D97-AF65-F5344CB8AC3E}">
        <p14:creationId xmlns:p14="http://schemas.microsoft.com/office/powerpoint/2010/main" val="32621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000D6-E3BB-A443-82C6-95FF238CBBD2}"/>
              </a:ext>
            </a:extLst>
          </p:cNvPr>
          <p:cNvSpPr>
            <a:spLocks noGrp="1"/>
          </p:cNvSpPr>
          <p:nvPr>
            <p:ph type="title"/>
          </p:nvPr>
        </p:nvSpPr>
        <p:spPr>
          <a:xfrm>
            <a:off x="381000" y="703238"/>
            <a:ext cx="8153400" cy="580111"/>
          </a:xfrm>
        </p:spPr>
        <p:txBody>
          <a:bodyPr>
            <a:normAutofit/>
          </a:bodyPr>
          <a:lstStyle/>
          <a:p>
            <a:pPr marL="136525" lvl="1" algn="l" rtl="0" fontAlgn="base">
              <a:lnSpc>
                <a:spcPct val="110000"/>
              </a:lnSpc>
              <a:spcBef>
                <a:spcPct val="0"/>
              </a:spcBef>
              <a:spcAft>
                <a:spcPct val="0"/>
              </a:spcAft>
              <a:buClr>
                <a:srgbClr val="D09A08"/>
              </a:buClr>
              <a:buSzPct val="60000"/>
              <a:tabLst>
                <a:tab pos="228600" algn="l"/>
              </a:tabLst>
              <a:defRPr/>
            </a:pPr>
            <a:r>
              <a:rPr lang="en-US" sz="2900" kern="1200" cap="small" dirty="0">
                <a:solidFill>
                  <a:srgbClr val="9EB060">
                    <a:lumMod val="75000"/>
                  </a:srgbClr>
                </a:solidFill>
                <a:latin typeface="+mj-lt"/>
                <a:ea typeface="ＭＳ Ｐゴシック" charset="0"/>
                <a:cs typeface="Arial" charset="0"/>
              </a:rPr>
              <a:t>What steps will you take today?</a:t>
            </a:r>
          </a:p>
        </p:txBody>
      </p:sp>
      <p:sp>
        <p:nvSpPr>
          <p:cNvPr id="4" name="Slide Number Placeholder 3">
            <a:extLst>
              <a:ext uri="{FF2B5EF4-FFF2-40B4-BE49-F238E27FC236}">
                <a16:creationId xmlns:a16="http://schemas.microsoft.com/office/drawing/2014/main" id="{337D0B78-6D9F-0B4B-A997-7E6C97A2BA8B}"/>
              </a:ext>
            </a:extLst>
          </p:cNvPr>
          <p:cNvSpPr>
            <a:spLocks noGrp="1"/>
          </p:cNvSpPr>
          <p:nvPr>
            <p:ph type="sldNum" sz="quarter" idx="12"/>
          </p:nvPr>
        </p:nvSpPr>
        <p:spPr/>
        <p:txBody>
          <a:bodyPr>
            <a:normAutofit fontScale="85000" lnSpcReduction="20000"/>
          </a:bodyPr>
          <a:lstStyle/>
          <a:p>
            <a:fld id="{5517F259-CC70-064A-ADE9-C84EBA9624F2}" type="slidenum">
              <a:rPr lang="en-US" smtClean="0"/>
              <a:t>16</a:t>
            </a:fld>
            <a:endParaRPr lang="en-US"/>
          </a:p>
        </p:txBody>
      </p:sp>
      <p:sp>
        <p:nvSpPr>
          <p:cNvPr id="5" name="Content Placeholder 4">
            <a:extLst>
              <a:ext uri="{FF2B5EF4-FFF2-40B4-BE49-F238E27FC236}">
                <a16:creationId xmlns:a16="http://schemas.microsoft.com/office/drawing/2014/main" id="{6A6F23C3-8693-4049-8F0F-5ECBDC09B710}"/>
              </a:ext>
            </a:extLst>
          </p:cNvPr>
          <p:cNvSpPr>
            <a:spLocks noGrp="1"/>
          </p:cNvSpPr>
          <p:nvPr>
            <p:ph sz="quarter" idx="1"/>
          </p:nvPr>
        </p:nvSpPr>
        <p:spPr>
          <a:xfrm>
            <a:off x="526919" y="1769388"/>
            <a:ext cx="8363927" cy="4435005"/>
          </a:xfrm>
        </p:spPr>
        <p:txBody>
          <a:bodyPr>
            <a:normAutofit/>
          </a:bodyPr>
          <a:lstStyle/>
          <a:p>
            <a:pPr marL="0" indent="0">
              <a:lnSpc>
                <a:spcPct val="110000"/>
              </a:lnSpc>
              <a:spcBef>
                <a:spcPct val="0"/>
              </a:spcBef>
              <a:buClr>
                <a:srgbClr val="D09A08"/>
              </a:buClr>
              <a:buNone/>
              <a:tabLst>
                <a:tab pos="228600" algn="l"/>
              </a:tabLst>
              <a:defRPr/>
            </a:pPr>
            <a:r>
              <a:rPr lang="en-US" sz="2000" dirty="0">
                <a:solidFill>
                  <a:srgbClr val="857A64"/>
                </a:solidFill>
                <a:latin typeface="Arial" panose="020B0604020202020204" pitchFamily="34" charset="0"/>
                <a:cs typeface="Arial" panose="020B0604020202020204" pitchFamily="34" charset="0"/>
              </a:rPr>
              <a:t>Start thinking about your goals today!</a:t>
            </a:r>
          </a:p>
          <a:p>
            <a:pPr marL="662305" lvl="1" indent="-342900">
              <a:lnSpc>
                <a:spcPct val="110000"/>
              </a:lnSpc>
              <a:spcBef>
                <a:spcPct val="0"/>
              </a:spcBef>
              <a:buClr>
                <a:srgbClr val="D09A08"/>
              </a:buClr>
              <a:buFont typeface="Wingdings" pitchFamily="2" charset="2"/>
              <a:buChar char="§"/>
              <a:tabLst>
                <a:tab pos="228600" algn="l"/>
              </a:tabLst>
              <a:defRPr/>
            </a:pPr>
            <a:r>
              <a:rPr lang="en-US" sz="1800" dirty="0">
                <a:solidFill>
                  <a:srgbClr val="857A64"/>
                </a:solidFill>
                <a:latin typeface="Arial" panose="020B0604020202020204" pitchFamily="34" charset="0"/>
                <a:cs typeface="Arial" panose="020B0604020202020204" pitchFamily="34" charset="0"/>
              </a:rPr>
              <a:t>1 goal for exploring flavorful spices for your meals</a:t>
            </a:r>
          </a:p>
          <a:p>
            <a:pPr marL="662305" lvl="1" indent="-342900">
              <a:lnSpc>
                <a:spcPct val="110000"/>
              </a:lnSpc>
              <a:spcBef>
                <a:spcPct val="0"/>
              </a:spcBef>
              <a:buClr>
                <a:srgbClr val="D09A08"/>
              </a:buClr>
              <a:buFont typeface="Wingdings" pitchFamily="2" charset="2"/>
              <a:buChar char="§"/>
              <a:tabLst>
                <a:tab pos="228600" algn="l"/>
              </a:tabLst>
              <a:defRPr/>
            </a:pPr>
            <a:r>
              <a:rPr lang="en-US" sz="1800" dirty="0">
                <a:solidFill>
                  <a:srgbClr val="857A64"/>
                </a:solidFill>
                <a:latin typeface="Arial" panose="020B0604020202020204" pitchFamily="34" charset="0"/>
                <a:cs typeface="Arial" panose="020B0604020202020204" pitchFamily="34" charset="0"/>
              </a:rPr>
              <a:t>1 goal for incorporating a spice for health reasons </a:t>
            </a:r>
          </a:p>
          <a:p>
            <a:pPr marL="593725" lvl="2" indent="0">
              <a:lnSpc>
                <a:spcPct val="110000"/>
              </a:lnSpc>
              <a:spcBef>
                <a:spcPct val="0"/>
              </a:spcBef>
              <a:buClr>
                <a:srgbClr val="D09A08"/>
              </a:buClr>
              <a:buNone/>
              <a:tabLst>
                <a:tab pos="228600" algn="l"/>
              </a:tabLst>
              <a:defRPr/>
            </a:pPr>
            <a:r>
              <a:rPr lang="en-US" sz="1900" dirty="0">
                <a:solidFill>
                  <a:srgbClr val="857A64"/>
                </a:solidFill>
                <a:latin typeface="Arial" panose="020B0604020202020204" pitchFamily="34" charset="0"/>
                <a:cs typeface="Arial" panose="020B0604020202020204" pitchFamily="34" charset="0"/>
              </a:rPr>
              <a:t> (i.e., turmeric for reducing inflammation) </a:t>
            </a:r>
            <a:endParaRPr lang="en-US" sz="1000" dirty="0">
              <a:solidFill>
                <a:srgbClr val="857A64"/>
              </a:solidFill>
              <a:latin typeface="Arial" panose="020B0604020202020204" pitchFamily="34" charset="0"/>
              <a:cs typeface="Arial" panose="020B0604020202020204" pitchFamily="34" charset="0"/>
              <a:sym typeface="Wingdings" pitchFamily="2" charset="2"/>
            </a:endParaRPr>
          </a:p>
          <a:p>
            <a:pPr marL="605155" lvl="1" indent="-285750">
              <a:lnSpc>
                <a:spcPct val="110000"/>
              </a:lnSpc>
              <a:spcBef>
                <a:spcPct val="0"/>
              </a:spcBef>
              <a:buClr>
                <a:srgbClr val="D09A08"/>
              </a:buClr>
              <a:buFont typeface="Arial" panose="020B0604020202020204" pitchFamily="34" charset="0"/>
              <a:buChar char="•"/>
              <a:tabLst>
                <a:tab pos="228600" algn="l"/>
              </a:tabLst>
              <a:defRPr/>
            </a:pPr>
            <a:endParaRPr lang="en-US" sz="1050" dirty="0">
              <a:solidFill>
                <a:srgbClr val="857A64"/>
              </a:solidFill>
              <a:latin typeface="Arial" panose="020B0604020202020204" pitchFamily="34" charset="0"/>
              <a:cs typeface="Arial" panose="020B0604020202020204" pitchFamily="34" charset="0"/>
              <a:sym typeface="Wingdings" pitchFamily="2" charset="2"/>
            </a:endParaRPr>
          </a:p>
          <a:p>
            <a:pPr marL="0" lvl="1" indent="0">
              <a:lnSpc>
                <a:spcPct val="120000"/>
              </a:lnSpc>
              <a:spcBef>
                <a:spcPct val="0"/>
              </a:spcBef>
              <a:buClr>
                <a:srgbClr val="D09A08"/>
              </a:buClr>
              <a:buSzPct val="60000"/>
              <a:buNone/>
              <a:tabLst>
                <a:tab pos="228600" algn="l"/>
              </a:tabLst>
              <a:defRPr/>
            </a:pPr>
            <a:r>
              <a:rPr lang="en-US" sz="2000" dirty="0">
                <a:solidFill>
                  <a:srgbClr val="857A64"/>
                </a:solidFill>
                <a:latin typeface="Arial" panose="020B0604020202020204" pitchFamily="34" charset="0"/>
                <a:cs typeface="Arial" panose="020B0604020202020204" pitchFamily="34" charset="0"/>
              </a:rPr>
              <a:t>We will continue to provide support and education: </a:t>
            </a:r>
          </a:p>
          <a:p>
            <a:pPr marL="559435" lvl="2" indent="-285750">
              <a:lnSpc>
                <a:spcPct val="120000"/>
              </a:lnSpc>
              <a:spcBef>
                <a:spcPct val="0"/>
              </a:spcBef>
              <a:buClr>
                <a:srgbClr val="D09A08"/>
              </a:buClr>
              <a:buSzPct val="60000"/>
              <a:buFont typeface="Wingdings" pitchFamily="2" charset="2"/>
              <a:buChar char="§"/>
              <a:tabLst>
                <a:tab pos="228600" algn="l"/>
              </a:tabLst>
              <a:defRPr/>
            </a:pPr>
            <a:r>
              <a:rPr lang="en-US" sz="1800" dirty="0">
                <a:solidFill>
                  <a:srgbClr val="857A64"/>
                </a:solidFill>
                <a:latin typeface="Arial" panose="020B0604020202020204" pitchFamily="34" charset="0"/>
                <a:cs typeface="Arial" panose="020B0604020202020204" pitchFamily="34" charset="0"/>
              </a:rPr>
              <a:t>Stay tuned to find out when we will be working with you again in the new year as you continue your Wellness Journey! </a:t>
            </a:r>
          </a:p>
          <a:p>
            <a:pPr marL="559435" lvl="2" indent="-285750">
              <a:lnSpc>
                <a:spcPct val="120000"/>
              </a:lnSpc>
              <a:spcBef>
                <a:spcPct val="0"/>
              </a:spcBef>
              <a:buClr>
                <a:srgbClr val="D09A08"/>
              </a:buClr>
              <a:buSzPct val="60000"/>
              <a:buFont typeface="Wingdings" pitchFamily="2" charset="2"/>
              <a:buChar char="§"/>
              <a:tabLst>
                <a:tab pos="228600" algn="l"/>
              </a:tabLst>
              <a:defRPr/>
            </a:pPr>
            <a:r>
              <a:rPr lang="en-US" sz="1800" dirty="0">
                <a:solidFill>
                  <a:srgbClr val="857A64"/>
                </a:solidFill>
                <a:latin typeface="Arial" panose="020B0604020202020204" pitchFamily="34" charset="0"/>
                <a:cs typeface="Arial" panose="020B0604020202020204" pitchFamily="34" charset="0"/>
              </a:rPr>
              <a:t>In the meantime, you have a tremendous resource of wellness, nutrition and lifestyle support topics with presentations, videos, recipes and more on our website on your AssetMark page. </a:t>
            </a:r>
            <a:endParaRPr lang="en-US" sz="2000" dirty="0">
              <a:solidFill>
                <a:srgbClr val="857A64"/>
              </a:solidFill>
              <a:latin typeface="Arial" panose="020B0604020202020204" pitchFamily="34" charset="0"/>
              <a:cs typeface="Arial" panose="020B0604020202020204" pitchFamily="34" charset="0"/>
            </a:endParaRPr>
          </a:p>
        </p:txBody>
      </p:sp>
      <p:sp>
        <p:nvSpPr>
          <p:cNvPr id="6" name="Slide Number Placeholder 9">
            <a:extLst>
              <a:ext uri="{FF2B5EF4-FFF2-40B4-BE49-F238E27FC236}">
                <a16:creationId xmlns:a16="http://schemas.microsoft.com/office/drawing/2014/main" id="{CBEDDBE2-4EFB-5441-858B-9A94D746B580}"/>
              </a:ext>
            </a:extLst>
          </p:cNvPr>
          <p:cNvSpPr txBox="1">
            <a:spLocks noGrp="1"/>
          </p:cNvSpPr>
          <p:nvPr/>
        </p:nvSpPr>
        <p:spPr bwMode="auto">
          <a:xfrm>
            <a:off x="266700" y="6301980"/>
            <a:ext cx="5606066"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100" dirty="0">
                <a:solidFill>
                  <a:schemeClr val="tx1">
                    <a:lumMod val="50000"/>
                    <a:lumOff val="50000"/>
                  </a:schemeClr>
                </a:solidFill>
              </a:rPr>
              <a:t>Copyright © 2022 Ocean View Nutrition and Kitchen on Fire. All Rights Reserved.</a:t>
            </a:r>
          </a:p>
        </p:txBody>
      </p:sp>
      <p:sp>
        <p:nvSpPr>
          <p:cNvPr id="8" name="Text Placeholder 7">
            <a:extLst>
              <a:ext uri="{FF2B5EF4-FFF2-40B4-BE49-F238E27FC236}">
                <a16:creationId xmlns:a16="http://schemas.microsoft.com/office/drawing/2014/main" id="{1392C910-E1DE-1E49-82EE-97EC8DA379C1}"/>
              </a:ext>
            </a:extLst>
          </p:cNvPr>
          <p:cNvSpPr txBox="1">
            <a:spLocks/>
          </p:cNvSpPr>
          <p:nvPr/>
        </p:nvSpPr>
        <p:spPr>
          <a:xfrm>
            <a:off x="7226431" y="1982450"/>
            <a:ext cx="1390650" cy="1183640"/>
          </a:xfrm>
          <a:prstGeom prst="rect">
            <a:avLst/>
          </a:prstGeom>
          <a:solidFill>
            <a:schemeClr val="accent2"/>
          </a:solidFill>
        </p:spPr>
        <p:txBody>
          <a:bodyPr vert="horz">
            <a:normAutofit lnSpcReduction="10000"/>
          </a:bodyPr>
          <a:lstStyle>
            <a:defPPr>
              <a:defRPr lang="en-US"/>
            </a:defPPr>
            <a:lvl1pPr marL="320040" indent="-320040" algn="ctr">
              <a:spcBef>
                <a:spcPts val="700"/>
              </a:spcBef>
              <a:buClr>
                <a:schemeClr val="accent2"/>
              </a:buClr>
              <a:buSzPct val="60000"/>
              <a:buFont typeface="Wingdings"/>
              <a:buChar char=""/>
              <a:defRPr kumimoji="0" sz="2400">
                <a:solidFill>
                  <a:schemeClr val="bg1"/>
                </a:solidFill>
              </a:defRPr>
            </a:lvl1pPr>
            <a:lvl2pPr marL="640080"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marL="0" indent="0">
              <a:buNone/>
            </a:pPr>
            <a:r>
              <a:rPr lang="en-US" dirty="0"/>
              <a:t>Create SMART goals!</a:t>
            </a:r>
          </a:p>
        </p:txBody>
      </p:sp>
      <p:sp>
        <p:nvSpPr>
          <p:cNvPr id="3" name="Rounded Rectangle 2">
            <a:extLst>
              <a:ext uri="{FF2B5EF4-FFF2-40B4-BE49-F238E27FC236}">
                <a16:creationId xmlns:a16="http://schemas.microsoft.com/office/drawing/2014/main" id="{6C3C8D45-17A7-1548-AEA4-D41D8B9FAA9A}"/>
              </a:ext>
            </a:extLst>
          </p:cNvPr>
          <p:cNvSpPr/>
          <p:nvPr/>
        </p:nvSpPr>
        <p:spPr>
          <a:xfrm>
            <a:off x="5311934" y="5240362"/>
            <a:ext cx="2927998"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What is your first goal? Do you want to share? </a:t>
            </a:r>
            <a:r>
              <a:rPr lang="en-US" sz="2000" dirty="0">
                <a:sym typeface="Wingdings" pitchFamily="2" charset="2"/>
              </a:rPr>
              <a:t></a:t>
            </a:r>
            <a:endParaRPr lang="en-US" sz="2000" dirty="0"/>
          </a:p>
        </p:txBody>
      </p:sp>
    </p:spTree>
    <p:extLst>
      <p:ext uri="{BB962C8B-B14F-4D97-AF65-F5344CB8AC3E}">
        <p14:creationId xmlns:p14="http://schemas.microsoft.com/office/powerpoint/2010/main" val="89445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09794"/>
            <a:ext cx="6795542" cy="609406"/>
          </a:xfrm>
        </p:spPr>
        <p:txBody>
          <a:bodyPr>
            <a:normAutofit/>
          </a:bodyPr>
          <a:lstStyle/>
          <a:p>
            <a:r>
              <a:rPr lang="en-US" sz="3200" cap="small" dirty="0"/>
              <a:t>Wrap</a:t>
            </a:r>
            <a:r>
              <a:rPr lang="en-US" sz="3200" dirty="0"/>
              <a:t> </a:t>
            </a:r>
            <a:r>
              <a:rPr lang="en-US" sz="3200" cap="small" dirty="0"/>
              <a:t>Up</a:t>
            </a:r>
            <a:r>
              <a:rPr lang="en-US" sz="3200" dirty="0"/>
              <a:t> / </a:t>
            </a:r>
            <a:r>
              <a:rPr lang="en-US" sz="3200" cap="small" dirty="0"/>
              <a:t>Questions</a:t>
            </a:r>
            <a:r>
              <a:rPr lang="en-US" sz="3200" dirty="0"/>
              <a:t>?</a:t>
            </a:r>
          </a:p>
        </p:txBody>
      </p:sp>
      <p:sp>
        <p:nvSpPr>
          <p:cNvPr id="3" name="Footer Placeholder 2"/>
          <p:cNvSpPr>
            <a:spLocks noGrp="1"/>
          </p:cNvSpPr>
          <p:nvPr>
            <p:ph type="ftr" sz="quarter" idx="11"/>
          </p:nvPr>
        </p:nvSpPr>
        <p:spPr>
          <a:xfrm>
            <a:off x="480810" y="6376996"/>
            <a:ext cx="6417365" cy="365125"/>
          </a:xfrm>
        </p:spPr>
        <p:txBody>
          <a:bodyPr/>
          <a:lstStyle/>
          <a:p>
            <a:pPr algn="l"/>
            <a:r>
              <a:rPr lang="en-US" sz="1100" dirty="0">
                <a:solidFill>
                  <a:schemeClr val="tx1">
                    <a:lumMod val="50000"/>
                    <a:lumOff val="50000"/>
                  </a:schemeClr>
                </a:solidFill>
                <a:latin typeface="Arial" panose="020B0604020202020204" pitchFamily="34" charset="0"/>
                <a:cs typeface="Arial" panose="020B0604020202020204" pitchFamily="34" charset="0"/>
              </a:rPr>
              <a:t>Copyright © 2022 Ocean View Nutrition and Kitchen on Fire. All Rights Reserved.</a:t>
            </a:r>
          </a:p>
        </p:txBody>
      </p:sp>
      <p:sp>
        <p:nvSpPr>
          <p:cNvPr id="4" name="Slide Number Placeholder 3"/>
          <p:cNvSpPr>
            <a:spLocks noGrp="1"/>
          </p:cNvSpPr>
          <p:nvPr>
            <p:ph type="sldNum" sz="quarter" idx="12"/>
          </p:nvPr>
        </p:nvSpPr>
        <p:spPr/>
        <p:txBody>
          <a:bodyPr>
            <a:noAutofit/>
          </a:bodyPr>
          <a:lstStyle/>
          <a:p>
            <a:fld id="{5517F259-CC70-064A-ADE9-C84EBA9624F2}" type="slidenum">
              <a:rPr lang="en-US" b="0" smtClean="0"/>
              <a:t>17</a:t>
            </a:fld>
            <a:endParaRPr lang="en-US" b="0"/>
          </a:p>
        </p:txBody>
      </p:sp>
      <p:sp>
        <p:nvSpPr>
          <p:cNvPr id="5" name="Content Placeholder 4"/>
          <p:cNvSpPr>
            <a:spLocks noGrp="1"/>
          </p:cNvSpPr>
          <p:nvPr>
            <p:ph sz="quarter" idx="1"/>
          </p:nvPr>
        </p:nvSpPr>
        <p:spPr>
          <a:xfrm>
            <a:off x="612648" y="1600200"/>
            <a:ext cx="7544931" cy="4648006"/>
          </a:xfrm>
        </p:spPr>
        <p:txBody>
          <a:bodyPr>
            <a:normAutofit/>
          </a:bodyPr>
          <a:lstStyle/>
          <a:p>
            <a:pPr marL="137160" indent="0">
              <a:buNone/>
            </a:pPr>
            <a:r>
              <a:rPr lang="en-US" sz="2000" dirty="0">
                <a:solidFill>
                  <a:srgbClr val="857A64"/>
                </a:solidFill>
                <a:latin typeface="Arial"/>
                <a:cs typeface="Arial"/>
              </a:rPr>
              <a:t>About Lisa Michelle Miller, BS, NC</a:t>
            </a:r>
          </a:p>
          <a:p>
            <a:pPr indent="-182880">
              <a:buFont typeface="Wingdings" pitchFamily="2" charset="2"/>
              <a:buChar char="§"/>
            </a:pPr>
            <a:r>
              <a:rPr lang="en-US" sz="2000" dirty="0">
                <a:solidFill>
                  <a:srgbClr val="857A64"/>
                </a:solidFill>
                <a:latin typeface="Arial"/>
                <a:cs typeface="Arial"/>
              </a:rPr>
              <a:t>Ocean View Nutrition – Consulting &amp; Coaching</a:t>
            </a:r>
          </a:p>
          <a:p>
            <a:pPr marL="641350" lvl="2" indent="0">
              <a:lnSpc>
                <a:spcPct val="110000"/>
              </a:lnSpc>
              <a:spcBef>
                <a:spcPts val="0"/>
              </a:spcBef>
              <a:buNone/>
            </a:pPr>
            <a:r>
              <a:rPr lang="en-US" sz="1500" dirty="0">
                <a:solidFill>
                  <a:srgbClr val="857A64"/>
                </a:solidFill>
                <a:latin typeface="Arial"/>
                <a:cs typeface="Arial"/>
              </a:rPr>
              <a:t>Owner &amp; Nutrition Consultant, certified</a:t>
            </a:r>
          </a:p>
          <a:p>
            <a:pPr marL="641350" lvl="2" indent="0">
              <a:lnSpc>
                <a:spcPct val="110000"/>
              </a:lnSpc>
              <a:spcBef>
                <a:spcPts val="0"/>
              </a:spcBef>
              <a:buNone/>
            </a:pPr>
            <a:r>
              <a:rPr lang="en-US" sz="1500" dirty="0">
                <a:solidFill>
                  <a:srgbClr val="857A64"/>
                </a:solidFill>
                <a:latin typeface="Arial"/>
                <a:cs typeface="Arial"/>
              </a:rPr>
              <a:t>Consultations, Classes &amp; Presentations</a:t>
            </a:r>
          </a:p>
          <a:p>
            <a:pPr marL="641350" lvl="2" indent="0">
              <a:spcBef>
                <a:spcPts val="0"/>
              </a:spcBef>
              <a:buNone/>
            </a:pPr>
            <a:r>
              <a:rPr lang="en-US" sz="1900" dirty="0">
                <a:solidFill>
                  <a:schemeClr val="tx2"/>
                </a:solidFill>
                <a:hlinkClick r:id="rId3">
                  <a:extLst>
                    <a:ext uri="{A12FA001-AC4F-418D-AE19-62706E023703}">
                      <ahyp:hlinkClr xmlns:ahyp="http://schemas.microsoft.com/office/drawing/2018/hyperlinkcolor" val="tx"/>
                    </a:ext>
                  </a:extLst>
                </a:hlinkClick>
              </a:rPr>
              <a:t>lisa@kitchenonfire.com</a:t>
            </a:r>
            <a:endParaRPr lang="en-US" sz="1900" dirty="0">
              <a:solidFill>
                <a:schemeClr val="tx2"/>
              </a:solidFill>
            </a:endParaRPr>
          </a:p>
          <a:p>
            <a:pPr marL="641350" lvl="2" indent="0">
              <a:spcBef>
                <a:spcPts val="0"/>
              </a:spcBef>
              <a:buNone/>
            </a:pPr>
            <a:r>
              <a:rPr lang="en-US" sz="1900" dirty="0">
                <a:solidFill>
                  <a:schemeClr val="tx2"/>
                </a:solidFill>
                <a:hlinkClick r:id="rId4">
                  <a:extLst>
                    <a:ext uri="{A12FA001-AC4F-418D-AE19-62706E023703}">
                      <ahyp:hlinkClr xmlns:ahyp="http://schemas.microsoft.com/office/drawing/2018/hyperlinkcolor" val="tx"/>
                    </a:ext>
                  </a:extLst>
                </a:hlinkClick>
              </a:rPr>
              <a:t>lisa@oceanviewnutrition.com</a:t>
            </a:r>
            <a:r>
              <a:rPr lang="en-US" sz="1900" dirty="0">
                <a:solidFill>
                  <a:schemeClr val="tx2"/>
                </a:solidFill>
              </a:rPr>
              <a:t> </a:t>
            </a:r>
            <a:endParaRPr lang="en-US" sz="1050" dirty="0">
              <a:solidFill>
                <a:schemeClr val="tx2"/>
              </a:solidFill>
              <a:latin typeface="Arial"/>
              <a:cs typeface="Arial"/>
            </a:endParaRPr>
          </a:p>
          <a:p>
            <a:pPr indent="-182880">
              <a:buFont typeface="Wingdings" pitchFamily="2" charset="2"/>
              <a:buChar char="§"/>
            </a:pPr>
            <a:r>
              <a:rPr lang="en-US" sz="2000" dirty="0">
                <a:solidFill>
                  <a:srgbClr val="857A64"/>
                </a:solidFill>
                <a:latin typeface="Arial"/>
                <a:cs typeface="Arial"/>
              </a:rPr>
              <a:t>Kitchen on Fire Cooking School </a:t>
            </a:r>
          </a:p>
          <a:p>
            <a:pPr lvl="1">
              <a:spcBef>
                <a:spcPts val="400"/>
              </a:spcBef>
              <a:buFont typeface="Wingdings" pitchFamily="2" charset="2"/>
              <a:buChar char="§"/>
            </a:pPr>
            <a:r>
              <a:rPr lang="en-US" sz="1700" dirty="0">
                <a:solidFill>
                  <a:srgbClr val="857A64"/>
                </a:solidFill>
                <a:latin typeface="Arial"/>
                <a:cs typeface="Arial"/>
              </a:rPr>
              <a:t>For the Home Chef in Berkeley since 2005 </a:t>
            </a:r>
          </a:p>
          <a:p>
            <a:pPr lvl="1">
              <a:spcBef>
                <a:spcPts val="400"/>
              </a:spcBef>
              <a:buFont typeface="Wingdings" pitchFamily="2" charset="2"/>
              <a:buChar char="§"/>
            </a:pPr>
            <a:r>
              <a:rPr lang="en-US" sz="1700" dirty="0">
                <a:solidFill>
                  <a:srgbClr val="857A64"/>
                </a:solidFill>
                <a:latin typeface="Arial"/>
                <a:cs typeface="Arial"/>
              </a:rPr>
              <a:t>Owned by Chef Olivier Said (founder) &amp; Lisa Miller</a:t>
            </a:r>
          </a:p>
          <a:p>
            <a:pPr lvl="1">
              <a:spcBef>
                <a:spcPts val="400"/>
              </a:spcBef>
              <a:buFont typeface="Wingdings" pitchFamily="2" charset="2"/>
              <a:buChar char="§"/>
            </a:pPr>
            <a:r>
              <a:rPr lang="en-US" sz="1700" dirty="0">
                <a:solidFill>
                  <a:srgbClr val="857A64"/>
                </a:solidFill>
                <a:latin typeface="Arial"/>
                <a:cs typeface="Arial"/>
              </a:rPr>
              <a:t>Hands-on Cooking Classes, Events: In-Person and Virtual</a:t>
            </a:r>
          </a:p>
          <a:p>
            <a:pPr lvl="1">
              <a:spcBef>
                <a:spcPts val="400"/>
              </a:spcBef>
              <a:buFont typeface="Wingdings" pitchFamily="2" charset="2"/>
              <a:buChar char="§"/>
            </a:pPr>
            <a:r>
              <a:rPr lang="en-US" sz="1700" dirty="0">
                <a:solidFill>
                  <a:srgbClr val="857A64"/>
                </a:solidFill>
                <a:latin typeface="Arial"/>
                <a:cs typeface="Arial"/>
              </a:rPr>
              <a:t>Nutrition Education, Corporate Wellness, Individual Consulting, Wellness Probiotics, Tonics &amp; Teas - @</a:t>
            </a:r>
            <a:r>
              <a:rPr lang="en-US" sz="1700" dirty="0" err="1">
                <a:solidFill>
                  <a:srgbClr val="857A64"/>
                </a:solidFill>
                <a:latin typeface="Arial"/>
                <a:cs typeface="Arial"/>
              </a:rPr>
              <a:t>drinkRebout</a:t>
            </a:r>
            <a:endParaRPr lang="en-US" sz="1700" dirty="0">
              <a:solidFill>
                <a:srgbClr val="857A64"/>
              </a:solidFill>
              <a:latin typeface="Arial"/>
              <a:cs typeface="Arial"/>
            </a:endParaRPr>
          </a:p>
          <a:p>
            <a:pPr lvl="1">
              <a:spcBef>
                <a:spcPts val="400"/>
              </a:spcBef>
            </a:pPr>
            <a:endParaRPr lang="en-US" sz="1700" dirty="0">
              <a:solidFill>
                <a:srgbClr val="595959"/>
              </a:solidFill>
              <a:latin typeface="Arial"/>
              <a:cs typeface="Arial"/>
            </a:endParaRPr>
          </a:p>
          <a:p>
            <a:pPr lvl="1"/>
            <a:endParaRPr lang="en-US" sz="1700" dirty="0">
              <a:solidFill>
                <a:srgbClr val="595959"/>
              </a:solidFill>
              <a:latin typeface="Arial"/>
              <a:cs typeface="Arial"/>
            </a:endParaRPr>
          </a:p>
        </p:txBody>
      </p:sp>
      <p:pic>
        <p:nvPicPr>
          <p:cNvPr id="8" name="Picture 7"/>
          <p:cNvPicPr/>
          <p:nvPr/>
        </p:nvPicPr>
        <p:blipFill>
          <a:blip r:embed="rId5">
            <a:extLst>
              <a:ext uri="{28A0092B-C50C-407E-A947-70E740481C1C}">
                <a14:useLocalDpi xmlns:a14="http://schemas.microsoft.com/office/drawing/2010/main" val="0"/>
              </a:ext>
            </a:extLst>
          </a:blip>
          <a:srcRect/>
          <a:stretch/>
        </p:blipFill>
        <p:spPr>
          <a:xfrm>
            <a:off x="6567879" y="1968966"/>
            <a:ext cx="1589700" cy="1580146"/>
          </a:xfrm>
          <a:prstGeom prst="rect">
            <a:avLst/>
          </a:prstGeom>
        </p:spPr>
      </p:pic>
      <p:sp>
        <p:nvSpPr>
          <p:cNvPr id="7" name="TextBox 6">
            <a:extLst>
              <a:ext uri="{FF2B5EF4-FFF2-40B4-BE49-F238E27FC236}">
                <a16:creationId xmlns:a16="http://schemas.microsoft.com/office/drawing/2014/main" id="{743DA4AB-A8B2-EA47-915E-6175E44381A4}"/>
              </a:ext>
            </a:extLst>
          </p:cNvPr>
          <p:cNvSpPr txBox="1"/>
          <p:nvPr/>
        </p:nvSpPr>
        <p:spPr>
          <a:xfrm>
            <a:off x="893628" y="5478765"/>
            <a:ext cx="7171158" cy="707886"/>
          </a:xfrm>
          <a:prstGeom prst="rect">
            <a:avLst/>
          </a:prstGeom>
          <a:solidFill>
            <a:schemeClr val="accent2"/>
          </a:solidFill>
          <a:ln>
            <a:solidFill>
              <a:schemeClr val="accent1"/>
            </a:solidFill>
          </a:ln>
        </p:spPr>
        <p:txBody>
          <a:bodyPr wrap="square" rtlCol="0">
            <a:spAutoFit/>
          </a:bodyPr>
          <a:lstStyle/>
          <a:p>
            <a:pPr algn="ctr"/>
            <a:r>
              <a:rPr lang="en-US" sz="2200" dirty="0">
                <a:solidFill>
                  <a:schemeClr val="bg1"/>
                </a:solidFill>
              </a:rPr>
              <a:t>Link to today’s presentation, spice info, recipes and more</a:t>
            </a:r>
          </a:p>
          <a:p>
            <a:pPr algn="l"/>
            <a:r>
              <a:rPr lang="en-US" b="0" i="0" dirty="0">
                <a:solidFill>
                  <a:schemeClr val="bg1"/>
                </a:solidFill>
                <a:effectLst/>
                <a:latin typeface="Clarkson"/>
              </a:rPr>
              <a:t>https://</a:t>
            </a:r>
            <a:r>
              <a:rPr lang="en-US" b="0" i="0" dirty="0" err="1">
                <a:solidFill>
                  <a:schemeClr val="bg1"/>
                </a:solidFill>
                <a:effectLst/>
                <a:latin typeface="Clarkson"/>
              </a:rPr>
              <a:t>www.kitchenonfire.com</a:t>
            </a:r>
            <a:r>
              <a:rPr lang="en-US" b="0" i="0" dirty="0">
                <a:solidFill>
                  <a:schemeClr val="bg1"/>
                </a:solidFill>
                <a:effectLst/>
                <a:latin typeface="Clarkson"/>
              </a:rPr>
              <a:t>/spices-journey-in-flavors-health-fair-2022</a:t>
            </a:r>
          </a:p>
        </p:txBody>
      </p:sp>
    </p:spTree>
    <p:extLst>
      <p:ext uri="{BB962C8B-B14F-4D97-AF65-F5344CB8AC3E}">
        <p14:creationId xmlns:p14="http://schemas.microsoft.com/office/powerpoint/2010/main" val="416864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000D6-E3BB-A443-82C6-95FF238CBBD2}"/>
              </a:ext>
            </a:extLst>
          </p:cNvPr>
          <p:cNvSpPr>
            <a:spLocks noGrp="1"/>
          </p:cNvSpPr>
          <p:nvPr>
            <p:ph type="title"/>
          </p:nvPr>
        </p:nvSpPr>
        <p:spPr>
          <a:xfrm>
            <a:off x="342189" y="653606"/>
            <a:ext cx="8153400" cy="580111"/>
          </a:xfrm>
        </p:spPr>
        <p:txBody>
          <a:bodyPr>
            <a:normAutofit/>
          </a:bodyPr>
          <a:lstStyle/>
          <a:p>
            <a:pPr marL="136525" lvl="1" algn="l" rtl="0" fontAlgn="base">
              <a:lnSpc>
                <a:spcPct val="110000"/>
              </a:lnSpc>
              <a:spcBef>
                <a:spcPct val="0"/>
              </a:spcBef>
              <a:spcAft>
                <a:spcPct val="0"/>
              </a:spcAft>
              <a:buClr>
                <a:srgbClr val="D09A08"/>
              </a:buClr>
              <a:buSzPct val="60000"/>
              <a:tabLst>
                <a:tab pos="228600" algn="l"/>
              </a:tabLst>
              <a:defRPr/>
            </a:pPr>
            <a:r>
              <a:rPr lang="en-US" sz="2900" kern="1200" cap="small" dirty="0">
                <a:solidFill>
                  <a:srgbClr val="9EB060">
                    <a:lumMod val="75000"/>
                  </a:srgbClr>
                </a:solidFill>
                <a:latin typeface="+mj-lt"/>
                <a:ea typeface="ＭＳ Ｐゴシック" charset="0"/>
                <a:cs typeface="Arial" charset="0"/>
              </a:rPr>
              <a:t>Time for your Health Fair! It’s all about You!</a:t>
            </a:r>
          </a:p>
        </p:txBody>
      </p:sp>
      <p:sp>
        <p:nvSpPr>
          <p:cNvPr id="4" name="Slide Number Placeholder 3">
            <a:extLst>
              <a:ext uri="{FF2B5EF4-FFF2-40B4-BE49-F238E27FC236}">
                <a16:creationId xmlns:a16="http://schemas.microsoft.com/office/drawing/2014/main" id="{337D0B78-6D9F-0B4B-A997-7E6C97A2BA8B}"/>
              </a:ext>
            </a:extLst>
          </p:cNvPr>
          <p:cNvSpPr>
            <a:spLocks noGrp="1"/>
          </p:cNvSpPr>
          <p:nvPr>
            <p:ph type="sldNum" sz="quarter" idx="12"/>
          </p:nvPr>
        </p:nvSpPr>
        <p:spPr/>
        <p:txBody>
          <a:bodyPr>
            <a:normAutofit fontScale="85000" lnSpcReduction="20000"/>
          </a:bodyPr>
          <a:lstStyle/>
          <a:p>
            <a:fld id="{5517F259-CC70-064A-ADE9-C84EBA9624F2}" type="slidenum">
              <a:rPr lang="en-US" smtClean="0"/>
              <a:t>2</a:t>
            </a:fld>
            <a:endParaRPr lang="en-US"/>
          </a:p>
        </p:txBody>
      </p:sp>
      <p:sp>
        <p:nvSpPr>
          <p:cNvPr id="5" name="Content Placeholder 4">
            <a:extLst>
              <a:ext uri="{FF2B5EF4-FFF2-40B4-BE49-F238E27FC236}">
                <a16:creationId xmlns:a16="http://schemas.microsoft.com/office/drawing/2014/main" id="{6A6F23C3-8693-4049-8F0F-5ECBDC09B710}"/>
              </a:ext>
            </a:extLst>
          </p:cNvPr>
          <p:cNvSpPr>
            <a:spLocks noGrp="1"/>
          </p:cNvSpPr>
          <p:nvPr>
            <p:ph sz="quarter" idx="1"/>
          </p:nvPr>
        </p:nvSpPr>
        <p:spPr>
          <a:xfrm>
            <a:off x="342188" y="1718994"/>
            <a:ext cx="7379412" cy="3139877"/>
          </a:xfrm>
        </p:spPr>
        <p:txBody>
          <a:bodyPr>
            <a:normAutofit/>
          </a:bodyPr>
          <a:lstStyle/>
          <a:p>
            <a:pPr marL="319405" lvl="1" indent="0" algn="ctr">
              <a:lnSpc>
                <a:spcPct val="110000"/>
              </a:lnSpc>
              <a:spcBef>
                <a:spcPct val="0"/>
              </a:spcBef>
              <a:spcAft>
                <a:spcPts val="1200"/>
              </a:spcAft>
              <a:buClr>
                <a:srgbClr val="D09A08"/>
              </a:buClr>
              <a:buNone/>
              <a:tabLst>
                <a:tab pos="228600" algn="l"/>
              </a:tabLst>
              <a:defRPr/>
            </a:pPr>
            <a:r>
              <a:rPr lang="en-US" sz="2400" dirty="0">
                <a:solidFill>
                  <a:srgbClr val="857A64"/>
                </a:solidFill>
                <a:latin typeface="Arial" panose="020B0604020202020204" pitchFamily="34" charset="0"/>
                <a:cs typeface="Arial" panose="020B0604020202020204" pitchFamily="34" charset="0"/>
              </a:rPr>
              <a:t>We’re excited to kick off our 2023 Open Enrollment by hosting our Health Fair</a:t>
            </a:r>
          </a:p>
          <a:p>
            <a:pPr marL="319405" lvl="1" indent="0" algn="ctr">
              <a:lnSpc>
                <a:spcPct val="110000"/>
              </a:lnSpc>
              <a:spcBef>
                <a:spcPct val="0"/>
              </a:spcBef>
              <a:spcAft>
                <a:spcPts val="600"/>
              </a:spcAft>
              <a:buClr>
                <a:srgbClr val="D09A08"/>
              </a:buClr>
              <a:buNone/>
              <a:tabLst>
                <a:tab pos="228600" algn="l"/>
              </a:tabLst>
              <a:defRPr/>
            </a:pPr>
            <a:r>
              <a:rPr lang="en-US" sz="2400" b="1" dirty="0">
                <a:solidFill>
                  <a:srgbClr val="857A64"/>
                </a:solidFill>
                <a:latin typeface="Arial" panose="020B0604020202020204" pitchFamily="34" charset="0"/>
                <a:cs typeface="Arial" panose="020B0604020202020204" pitchFamily="34" charset="0"/>
              </a:rPr>
              <a:t>Exploring Your Wellness Journey</a:t>
            </a:r>
          </a:p>
          <a:p>
            <a:pPr marL="319405" lvl="1" indent="0">
              <a:lnSpc>
                <a:spcPct val="110000"/>
              </a:lnSpc>
              <a:spcBef>
                <a:spcPct val="0"/>
              </a:spcBef>
              <a:spcAft>
                <a:spcPts val="600"/>
              </a:spcAft>
              <a:buClr>
                <a:srgbClr val="D09A08"/>
              </a:buClr>
              <a:buNone/>
              <a:tabLst>
                <a:tab pos="228600" algn="l"/>
              </a:tabLst>
              <a:defRPr/>
            </a:pPr>
            <a:endParaRPr lang="en-US" sz="1000" dirty="0">
              <a:solidFill>
                <a:srgbClr val="857A64"/>
              </a:solidFill>
              <a:latin typeface="Arial" panose="020B0604020202020204" pitchFamily="34" charset="0"/>
              <a:cs typeface="Arial" panose="020B0604020202020204" pitchFamily="34" charset="0"/>
            </a:endParaRPr>
          </a:p>
          <a:p>
            <a:pPr marL="319405" lvl="1" indent="0">
              <a:lnSpc>
                <a:spcPct val="110000"/>
              </a:lnSpc>
              <a:spcBef>
                <a:spcPct val="0"/>
              </a:spcBef>
              <a:spcAft>
                <a:spcPts val="600"/>
              </a:spcAft>
              <a:buClr>
                <a:srgbClr val="D09A08"/>
              </a:buClr>
              <a:buNone/>
              <a:tabLst>
                <a:tab pos="228600" algn="l"/>
              </a:tabLst>
              <a:defRPr/>
            </a:pPr>
            <a:r>
              <a:rPr lang="en-US" sz="2100" dirty="0">
                <a:solidFill>
                  <a:srgbClr val="857A64"/>
                </a:solidFill>
                <a:latin typeface="Arial" panose="020B0604020202020204" pitchFamily="34" charset="0"/>
                <a:cs typeface="Arial" panose="020B0604020202020204" pitchFamily="34" charset="0"/>
              </a:rPr>
              <a:t>We are geared up to explore and inspire! Time to…</a:t>
            </a:r>
          </a:p>
          <a:p>
            <a:pPr marL="879475" lvl="2" indent="-285750">
              <a:lnSpc>
                <a:spcPct val="110000"/>
              </a:lnSpc>
              <a:spcBef>
                <a:spcPct val="0"/>
              </a:spcBef>
              <a:buClr>
                <a:srgbClr val="D09A08"/>
              </a:buClr>
              <a:buFont typeface="Arial" panose="020B0604020202020204" pitchFamily="34" charset="0"/>
              <a:buChar char="•"/>
              <a:tabLst>
                <a:tab pos="228600" algn="l"/>
              </a:tabLst>
              <a:defRPr/>
            </a:pPr>
            <a:r>
              <a:rPr lang="en-US" sz="1800" dirty="0">
                <a:solidFill>
                  <a:srgbClr val="857A64"/>
                </a:solidFill>
                <a:latin typeface="Arial" panose="020B0604020202020204" pitchFamily="34" charset="0"/>
                <a:cs typeface="Arial" panose="020B0604020202020204" pitchFamily="34" charset="0"/>
              </a:rPr>
              <a:t>Embrace your desire to explore new paths</a:t>
            </a:r>
          </a:p>
          <a:p>
            <a:pPr marL="879475" lvl="2" indent="-285750">
              <a:lnSpc>
                <a:spcPct val="110000"/>
              </a:lnSpc>
              <a:spcBef>
                <a:spcPct val="0"/>
              </a:spcBef>
              <a:buClr>
                <a:srgbClr val="D09A08"/>
              </a:buClr>
              <a:buFont typeface="Arial" panose="020B0604020202020204" pitchFamily="34" charset="0"/>
              <a:buChar char="•"/>
              <a:tabLst>
                <a:tab pos="228600" algn="l"/>
              </a:tabLst>
              <a:defRPr/>
            </a:pPr>
            <a:r>
              <a:rPr lang="en-US" sz="1800" dirty="0">
                <a:solidFill>
                  <a:srgbClr val="857A64"/>
                </a:solidFill>
                <a:latin typeface="Arial" panose="020B0604020202020204" pitchFamily="34" charset="0"/>
                <a:cs typeface="Arial" panose="020B0604020202020204" pitchFamily="34" charset="0"/>
              </a:rPr>
              <a:t>Welcome new ideas to achieve your wellness goals</a:t>
            </a:r>
          </a:p>
          <a:p>
            <a:pPr marL="879475" lvl="2" indent="-285750">
              <a:lnSpc>
                <a:spcPct val="110000"/>
              </a:lnSpc>
              <a:spcBef>
                <a:spcPct val="0"/>
              </a:spcBef>
              <a:buClr>
                <a:srgbClr val="D09A08"/>
              </a:buClr>
              <a:buFont typeface="Arial" panose="020B0604020202020204" pitchFamily="34" charset="0"/>
              <a:buChar char="•"/>
              <a:tabLst>
                <a:tab pos="228600" algn="l"/>
              </a:tabLst>
              <a:defRPr/>
            </a:pPr>
            <a:r>
              <a:rPr lang="en-US" sz="1800" dirty="0">
                <a:solidFill>
                  <a:srgbClr val="857A64"/>
                </a:solidFill>
                <a:latin typeface="Arial" panose="020B0604020202020204" pitchFamily="34" charset="0"/>
                <a:cs typeface="Arial" panose="020B0604020202020204" pitchFamily="34" charset="0"/>
              </a:rPr>
              <a:t>Be open to new adventures in flavors and wellness</a:t>
            </a:r>
          </a:p>
          <a:p>
            <a:pPr marL="879475" lvl="2" indent="-285750">
              <a:lnSpc>
                <a:spcPct val="120000"/>
              </a:lnSpc>
              <a:spcBef>
                <a:spcPct val="0"/>
              </a:spcBef>
              <a:buClr>
                <a:srgbClr val="D09A08"/>
              </a:buClr>
              <a:buFont typeface="Arial" panose="020B0604020202020204" pitchFamily="34" charset="0"/>
              <a:buChar char="•"/>
              <a:tabLst>
                <a:tab pos="228600" algn="l"/>
              </a:tabLst>
              <a:defRPr/>
            </a:pPr>
            <a:endParaRPr lang="en-US" sz="1800" dirty="0">
              <a:solidFill>
                <a:srgbClr val="857A64"/>
              </a:solidFill>
              <a:latin typeface="Arial" panose="020B0604020202020204" pitchFamily="34" charset="0"/>
              <a:cs typeface="Arial" panose="020B0604020202020204" pitchFamily="34" charset="0"/>
            </a:endParaRPr>
          </a:p>
          <a:p>
            <a:pPr marL="879475" lvl="2" indent="-285750">
              <a:lnSpc>
                <a:spcPct val="120000"/>
              </a:lnSpc>
              <a:spcBef>
                <a:spcPct val="0"/>
              </a:spcBef>
              <a:buClr>
                <a:srgbClr val="D09A08"/>
              </a:buClr>
              <a:buFont typeface="Arial" panose="020B0604020202020204" pitchFamily="34" charset="0"/>
              <a:buChar char="•"/>
              <a:tabLst>
                <a:tab pos="228600" algn="l"/>
              </a:tabLst>
              <a:defRPr/>
            </a:pPr>
            <a:endParaRPr lang="en-US" sz="1800" dirty="0">
              <a:solidFill>
                <a:srgbClr val="857A64"/>
              </a:solidFill>
              <a:latin typeface="Arial" panose="020B0604020202020204" pitchFamily="34" charset="0"/>
              <a:cs typeface="Arial" panose="020B0604020202020204" pitchFamily="34" charset="0"/>
            </a:endParaRPr>
          </a:p>
          <a:p>
            <a:pPr marL="605155" lvl="1" indent="-285750">
              <a:lnSpc>
                <a:spcPct val="110000"/>
              </a:lnSpc>
              <a:spcBef>
                <a:spcPct val="0"/>
              </a:spcBef>
              <a:buClr>
                <a:srgbClr val="D09A08"/>
              </a:buClr>
              <a:buFont typeface="Arial" panose="020B0604020202020204" pitchFamily="34" charset="0"/>
              <a:buChar char="•"/>
              <a:tabLst>
                <a:tab pos="228600" algn="l"/>
              </a:tabLst>
              <a:defRPr/>
            </a:pPr>
            <a:endParaRPr lang="en-US" sz="2100" dirty="0">
              <a:solidFill>
                <a:srgbClr val="857A64"/>
              </a:solidFill>
              <a:cs typeface="Times New Roman" charset="0"/>
            </a:endParaRPr>
          </a:p>
          <a:p>
            <a:pPr marL="0" indent="0">
              <a:lnSpc>
                <a:spcPct val="110000"/>
              </a:lnSpc>
              <a:spcBef>
                <a:spcPct val="0"/>
              </a:spcBef>
              <a:buClr>
                <a:srgbClr val="D09A08"/>
              </a:buClr>
              <a:buNone/>
              <a:tabLst>
                <a:tab pos="228600" algn="l"/>
              </a:tabLst>
              <a:defRPr/>
            </a:pPr>
            <a:endParaRPr lang="en-US" sz="2400" dirty="0">
              <a:solidFill>
                <a:srgbClr val="857A64"/>
              </a:solidFill>
              <a:cs typeface="Times New Roman" charset="0"/>
            </a:endParaRPr>
          </a:p>
          <a:p>
            <a:pPr marL="605155" lvl="1" indent="-285750">
              <a:lnSpc>
                <a:spcPct val="110000"/>
              </a:lnSpc>
              <a:spcBef>
                <a:spcPct val="0"/>
              </a:spcBef>
              <a:buClr>
                <a:srgbClr val="D09A08"/>
              </a:buClr>
              <a:buFont typeface="Arial" panose="020B0604020202020204" pitchFamily="34" charset="0"/>
              <a:buChar char="•"/>
              <a:tabLst>
                <a:tab pos="228600" algn="l"/>
              </a:tabLst>
              <a:defRPr/>
            </a:pPr>
            <a:endParaRPr lang="en-US" sz="2100" dirty="0">
              <a:solidFill>
                <a:srgbClr val="857A64"/>
              </a:solidFill>
              <a:cs typeface="Times New Roman" charset="0"/>
            </a:endParaRPr>
          </a:p>
          <a:p>
            <a:pPr marL="319405" lvl="1" indent="0">
              <a:lnSpc>
                <a:spcPct val="110000"/>
              </a:lnSpc>
              <a:spcBef>
                <a:spcPct val="0"/>
              </a:spcBef>
              <a:buClr>
                <a:srgbClr val="D09A08"/>
              </a:buClr>
              <a:buNone/>
              <a:tabLst>
                <a:tab pos="228600" algn="l"/>
              </a:tabLst>
              <a:defRPr/>
            </a:pPr>
            <a:endParaRPr lang="en-US" sz="2100" dirty="0">
              <a:solidFill>
                <a:srgbClr val="857A64"/>
              </a:solidFill>
              <a:cs typeface="Times New Roman" charset="0"/>
            </a:endParaRPr>
          </a:p>
          <a:p>
            <a:pPr marL="319405" lvl="1" indent="0">
              <a:lnSpc>
                <a:spcPct val="110000"/>
              </a:lnSpc>
              <a:spcBef>
                <a:spcPct val="0"/>
              </a:spcBef>
              <a:buClr>
                <a:srgbClr val="D09A08"/>
              </a:buClr>
              <a:buNone/>
              <a:tabLst>
                <a:tab pos="228600" algn="l"/>
              </a:tabLst>
              <a:defRPr/>
            </a:pPr>
            <a:endParaRPr lang="en-US" sz="2100" dirty="0">
              <a:solidFill>
                <a:srgbClr val="857A64"/>
              </a:solidFill>
              <a:cs typeface="Times New Roman" charset="0"/>
            </a:endParaRPr>
          </a:p>
          <a:p>
            <a:pPr marL="605155" lvl="1" indent="-285750">
              <a:lnSpc>
                <a:spcPct val="110000"/>
              </a:lnSpc>
              <a:spcBef>
                <a:spcPct val="0"/>
              </a:spcBef>
              <a:buClr>
                <a:srgbClr val="D09A08"/>
              </a:buClr>
              <a:buFont typeface="Arial" panose="020B0604020202020204" pitchFamily="34" charset="0"/>
              <a:buChar char="•"/>
              <a:tabLst>
                <a:tab pos="228600" algn="l"/>
              </a:tabLst>
              <a:defRPr/>
            </a:pPr>
            <a:endParaRPr lang="en-US" sz="2100" dirty="0">
              <a:solidFill>
                <a:srgbClr val="857A64"/>
              </a:solidFill>
              <a:cs typeface="Times New Roman" charset="0"/>
            </a:endParaRPr>
          </a:p>
          <a:p>
            <a:pPr marL="285115" indent="-285750">
              <a:lnSpc>
                <a:spcPct val="110000"/>
              </a:lnSpc>
              <a:spcBef>
                <a:spcPct val="0"/>
              </a:spcBef>
              <a:buClr>
                <a:srgbClr val="D09A08"/>
              </a:buClr>
              <a:buFont typeface="Arial" panose="020B0604020202020204" pitchFamily="34" charset="0"/>
              <a:buChar char="•"/>
              <a:tabLst>
                <a:tab pos="228600" algn="l"/>
              </a:tabLst>
              <a:defRPr/>
            </a:pPr>
            <a:endParaRPr lang="en-US" sz="2400" dirty="0">
              <a:solidFill>
                <a:srgbClr val="857A64"/>
              </a:solidFill>
              <a:cs typeface="Times New Roman" charset="0"/>
            </a:endParaRPr>
          </a:p>
          <a:p>
            <a:pPr marL="0" indent="0">
              <a:lnSpc>
                <a:spcPct val="110000"/>
              </a:lnSpc>
              <a:spcBef>
                <a:spcPct val="0"/>
              </a:spcBef>
              <a:buClr>
                <a:srgbClr val="D09A08"/>
              </a:buClr>
              <a:buNone/>
              <a:tabLst>
                <a:tab pos="228600" algn="l"/>
              </a:tabLst>
              <a:defRPr/>
            </a:pPr>
            <a:endParaRPr lang="en-US" sz="2400" dirty="0">
              <a:solidFill>
                <a:srgbClr val="857A64"/>
              </a:solidFill>
              <a:cs typeface="Times New Roman" charset="0"/>
            </a:endParaRPr>
          </a:p>
        </p:txBody>
      </p:sp>
      <p:sp>
        <p:nvSpPr>
          <p:cNvPr id="6" name="Slide Number Placeholder 9">
            <a:extLst>
              <a:ext uri="{FF2B5EF4-FFF2-40B4-BE49-F238E27FC236}">
                <a16:creationId xmlns:a16="http://schemas.microsoft.com/office/drawing/2014/main" id="{CBEDDBE2-4EFB-5441-858B-9A94D746B580}"/>
              </a:ext>
            </a:extLst>
          </p:cNvPr>
          <p:cNvSpPr txBox="1">
            <a:spLocks noGrp="1"/>
          </p:cNvSpPr>
          <p:nvPr/>
        </p:nvSpPr>
        <p:spPr bwMode="auto">
          <a:xfrm>
            <a:off x="266700" y="6301980"/>
            <a:ext cx="5400004"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100" dirty="0">
                <a:solidFill>
                  <a:schemeClr val="tx1">
                    <a:lumMod val="50000"/>
                    <a:lumOff val="50000"/>
                  </a:schemeClr>
                </a:solidFill>
              </a:rPr>
              <a:t>Copyright © 2022 Ocean View Nutrition and Kitchen on Fire. All Rights Reserved.</a:t>
            </a:r>
          </a:p>
        </p:txBody>
      </p:sp>
      <p:sp>
        <p:nvSpPr>
          <p:cNvPr id="7" name="TextBox 6">
            <a:extLst>
              <a:ext uri="{FF2B5EF4-FFF2-40B4-BE49-F238E27FC236}">
                <a16:creationId xmlns:a16="http://schemas.microsoft.com/office/drawing/2014/main" id="{AB3AC6BB-64E3-DD4C-A8E5-B19AA1139029}"/>
              </a:ext>
            </a:extLst>
          </p:cNvPr>
          <p:cNvSpPr txBox="1"/>
          <p:nvPr/>
        </p:nvSpPr>
        <p:spPr>
          <a:xfrm>
            <a:off x="6713793" y="3017783"/>
            <a:ext cx="2015613" cy="1323439"/>
          </a:xfrm>
          <a:prstGeom prst="rect">
            <a:avLst/>
          </a:prstGeom>
          <a:solidFill>
            <a:schemeClr val="accent2"/>
          </a:solidFill>
        </p:spPr>
        <p:txBody>
          <a:bodyPr wrap="square" rtlCol="0">
            <a:spAutoFit/>
          </a:bodyPr>
          <a:lstStyle/>
          <a:p>
            <a:pPr algn="ctr"/>
            <a:r>
              <a:rPr lang="en-US" sz="2000" dirty="0">
                <a:solidFill>
                  <a:schemeClr val="bg1"/>
                </a:solidFill>
              </a:rPr>
              <a:t>By attending this presentation, you are entered in the Raffle! </a:t>
            </a:r>
          </a:p>
        </p:txBody>
      </p:sp>
      <p:sp>
        <p:nvSpPr>
          <p:cNvPr id="8" name="TextBox 7">
            <a:extLst>
              <a:ext uri="{FF2B5EF4-FFF2-40B4-BE49-F238E27FC236}">
                <a16:creationId xmlns:a16="http://schemas.microsoft.com/office/drawing/2014/main" id="{AABD8EB3-0F56-234E-8E3C-CD9CDDDFB4AE}"/>
              </a:ext>
            </a:extLst>
          </p:cNvPr>
          <p:cNvSpPr txBox="1"/>
          <p:nvPr/>
        </p:nvSpPr>
        <p:spPr>
          <a:xfrm>
            <a:off x="1347577" y="4947948"/>
            <a:ext cx="6142623" cy="1200329"/>
          </a:xfrm>
          <a:prstGeom prst="rect">
            <a:avLst/>
          </a:prstGeom>
          <a:solidFill>
            <a:schemeClr val="tx2"/>
          </a:solidFill>
        </p:spPr>
        <p:txBody>
          <a:bodyPr wrap="square" rtlCol="0">
            <a:spAutoFit/>
          </a:bodyPr>
          <a:lstStyle/>
          <a:p>
            <a:pPr algn="ctr"/>
            <a:r>
              <a:rPr lang="en-US" sz="2400" dirty="0">
                <a:solidFill>
                  <a:schemeClr val="bg1"/>
                </a:solidFill>
              </a:rPr>
              <a:t>Join us for sessions dedicated to sharing tools and resources to inspire your path and grow your well-being toolkit. </a:t>
            </a:r>
          </a:p>
        </p:txBody>
      </p:sp>
    </p:spTree>
    <p:extLst>
      <p:ext uri="{BB962C8B-B14F-4D97-AF65-F5344CB8AC3E}">
        <p14:creationId xmlns:p14="http://schemas.microsoft.com/office/powerpoint/2010/main" val="19073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000D6-E3BB-A443-82C6-95FF238CBBD2}"/>
              </a:ext>
            </a:extLst>
          </p:cNvPr>
          <p:cNvSpPr>
            <a:spLocks noGrp="1"/>
          </p:cNvSpPr>
          <p:nvPr>
            <p:ph type="title"/>
          </p:nvPr>
        </p:nvSpPr>
        <p:spPr>
          <a:xfrm>
            <a:off x="342189" y="653606"/>
            <a:ext cx="8153400" cy="580111"/>
          </a:xfrm>
        </p:spPr>
        <p:txBody>
          <a:bodyPr>
            <a:normAutofit/>
          </a:bodyPr>
          <a:lstStyle/>
          <a:p>
            <a:pPr marL="136525" lvl="1" algn="l" rtl="0" fontAlgn="base">
              <a:lnSpc>
                <a:spcPct val="110000"/>
              </a:lnSpc>
              <a:spcBef>
                <a:spcPct val="0"/>
              </a:spcBef>
              <a:spcAft>
                <a:spcPct val="0"/>
              </a:spcAft>
              <a:buClr>
                <a:srgbClr val="D09A08"/>
              </a:buClr>
              <a:buSzPct val="60000"/>
              <a:tabLst>
                <a:tab pos="228600" algn="l"/>
              </a:tabLst>
              <a:defRPr/>
            </a:pPr>
            <a:r>
              <a:rPr lang="en-US" sz="2900" kern="1200" cap="small" dirty="0">
                <a:solidFill>
                  <a:srgbClr val="9EB060">
                    <a:lumMod val="75000"/>
                  </a:srgbClr>
                </a:solidFill>
                <a:latin typeface="+mj-lt"/>
                <a:ea typeface="ＭＳ Ｐゴシック" charset="0"/>
                <a:cs typeface="Arial" charset="0"/>
              </a:rPr>
              <a:t>Spicing up your Wellness Journey</a:t>
            </a:r>
          </a:p>
        </p:txBody>
      </p:sp>
      <p:sp>
        <p:nvSpPr>
          <p:cNvPr id="4" name="Slide Number Placeholder 3">
            <a:extLst>
              <a:ext uri="{FF2B5EF4-FFF2-40B4-BE49-F238E27FC236}">
                <a16:creationId xmlns:a16="http://schemas.microsoft.com/office/drawing/2014/main" id="{337D0B78-6D9F-0B4B-A997-7E6C97A2BA8B}"/>
              </a:ext>
            </a:extLst>
          </p:cNvPr>
          <p:cNvSpPr>
            <a:spLocks noGrp="1"/>
          </p:cNvSpPr>
          <p:nvPr>
            <p:ph type="sldNum" sz="quarter" idx="12"/>
          </p:nvPr>
        </p:nvSpPr>
        <p:spPr/>
        <p:txBody>
          <a:bodyPr>
            <a:normAutofit fontScale="85000" lnSpcReduction="20000"/>
          </a:bodyPr>
          <a:lstStyle/>
          <a:p>
            <a:fld id="{5517F259-CC70-064A-ADE9-C84EBA9624F2}" type="slidenum">
              <a:rPr lang="en-US" smtClean="0"/>
              <a:t>3</a:t>
            </a:fld>
            <a:endParaRPr lang="en-US"/>
          </a:p>
        </p:txBody>
      </p:sp>
      <p:sp>
        <p:nvSpPr>
          <p:cNvPr id="5" name="Content Placeholder 4">
            <a:extLst>
              <a:ext uri="{FF2B5EF4-FFF2-40B4-BE49-F238E27FC236}">
                <a16:creationId xmlns:a16="http://schemas.microsoft.com/office/drawing/2014/main" id="{6A6F23C3-8693-4049-8F0F-5ECBDC09B710}"/>
              </a:ext>
            </a:extLst>
          </p:cNvPr>
          <p:cNvSpPr>
            <a:spLocks noGrp="1"/>
          </p:cNvSpPr>
          <p:nvPr>
            <p:ph sz="quarter" idx="1"/>
          </p:nvPr>
        </p:nvSpPr>
        <p:spPr>
          <a:xfrm>
            <a:off x="771816" y="1743456"/>
            <a:ext cx="7360248" cy="2243328"/>
          </a:xfrm>
        </p:spPr>
        <p:txBody>
          <a:bodyPr>
            <a:normAutofit fontScale="92500"/>
          </a:bodyPr>
          <a:lstStyle/>
          <a:p>
            <a:pPr marL="0" indent="0" algn="ctr">
              <a:lnSpc>
                <a:spcPct val="120000"/>
              </a:lnSpc>
              <a:buNone/>
            </a:pPr>
            <a:r>
              <a:rPr lang="en-US" sz="2100" dirty="0">
                <a:solidFill>
                  <a:srgbClr val="857A64"/>
                </a:solidFill>
                <a:latin typeface="Arial" panose="020B0604020202020204" pitchFamily="34" charset="0"/>
                <a:cs typeface="Arial" panose="020B0604020202020204" pitchFamily="34" charset="0"/>
              </a:rPr>
              <a:t>Spices and herbs have been used for centuries to add health benefits and flavor to food. They are the backbone of a recipe and are key to making meals taste delicious and unique!</a:t>
            </a:r>
          </a:p>
          <a:p>
            <a:pPr marL="0" indent="0" algn="ctr">
              <a:lnSpc>
                <a:spcPct val="120000"/>
              </a:lnSpc>
              <a:buNone/>
            </a:pPr>
            <a:r>
              <a:rPr lang="en-US" sz="2100" dirty="0">
                <a:solidFill>
                  <a:srgbClr val="857A64"/>
                </a:solidFill>
                <a:latin typeface="Arial" panose="020B0604020202020204" pitchFamily="34" charset="0"/>
                <a:cs typeface="Arial" panose="020B0604020202020204" pitchFamily="34" charset="0"/>
              </a:rPr>
              <a:t>We are continuing our wellness journey with an emphasis on the powerhouse these seasonings provide to our everyday cuisine. </a:t>
            </a:r>
          </a:p>
          <a:p>
            <a:pPr marL="605155" lvl="1" indent="-285750">
              <a:lnSpc>
                <a:spcPct val="110000"/>
              </a:lnSpc>
              <a:spcBef>
                <a:spcPct val="0"/>
              </a:spcBef>
              <a:buClr>
                <a:srgbClr val="D09A08"/>
              </a:buClr>
              <a:buFont typeface="Arial" panose="020B0604020202020204" pitchFamily="34" charset="0"/>
              <a:buChar char="•"/>
              <a:tabLst>
                <a:tab pos="228600" algn="l"/>
              </a:tabLst>
              <a:defRPr/>
            </a:pPr>
            <a:endParaRPr lang="en-US" sz="2100" dirty="0">
              <a:solidFill>
                <a:srgbClr val="857A64"/>
              </a:solidFill>
              <a:cs typeface="Times New Roman" charset="0"/>
            </a:endParaRPr>
          </a:p>
          <a:p>
            <a:pPr marL="285115" indent="-285750">
              <a:lnSpc>
                <a:spcPct val="110000"/>
              </a:lnSpc>
              <a:spcBef>
                <a:spcPct val="0"/>
              </a:spcBef>
              <a:buClr>
                <a:srgbClr val="D09A08"/>
              </a:buClr>
              <a:buFont typeface="Arial" panose="020B0604020202020204" pitchFamily="34" charset="0"/>
              <a:buChar char="•"/>
              <a:tabLst>
                <a:tab pos="228600" algn="l"/>
              </a:tabLst>
              <a:defRPr/>
            </a:pPr>
            <a:endParaRPr lang="en-US" sz="2400" dirty="0">
              <a:solidFill>
                <a:srgbClr val="857A64"/>
              </a:solidFill>
              <a:cs typeface="Times New Roman" charset="0"/>
            </a:endParaRPr>
          </a:p>
          <a:p>
            <a:pPr marL="0" indent="0">
              <a:lnSpc>
                <a:spcPct val="110000"/>
              </a:lnSpc>
              <a:spcBef>
                <a:spcPct val="0"/>
              </a:spcBef>
              <a:buClr>
                <a:srgbClr val="D09A08"/>
              </a:buClr>
              <a:buNone/>
              <a:tabLst>
                <a:tab pos="228600" algn="l"/>
              </a:tabLst>
              <a:defRPr/>
            </a:pPr>
            <a:endParaRPr lang="en-US" sz="2400" dirty="0">
              <a:solidFill>
                <a:srgbClr val="857A64"/>
              </a:solidFill>
              <a:cs typeface="Times New Roman" charset="0"/>
            </a:endParaRPr>
          </a:p>
        </p:txBody>
      </p:sp>
      <p:sp>
        <p:nvSpPr>
          <p:cNvPr id="6" name="Slide Number Placeholder 9">
            <a:extLst>
              <a:ext uri="{FF2B5EF4-FFF2-40B4-BE49-F238E27FC236}">
                <a16:creationId xmlns:a16="http://schemas.microsoft.com/office/drawing/2014/main" id="{CBEDDBE2-4EFB-5441-858B-9A94D746B580}"/>
              </a:ext>
            </a:extLst>
          </p:cNvPr>
          <p:cNvSpPr txBox="1">
            <a:spLocks noGrp="1"/>
          </p:cNvSpPr>
          <p:nvPr/>
        </p:nvSpPr>
        <p:spPr bwMode="auto">
          <a:xfrm>
            <a:off x="266700" y="6301980"/>
            <a:ext cx="5400004"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100" dirty="0">
                <a:solidFill>
                  <a:schemeClr val="tx1">
                    <a:lumMod val="50000"/>
                    <a:lumOff val="50000"/>
                  </a:schemeClr>
                </a:solidFill>
              </a:rPr>
              <a:t>Copyright © 2022 Ocean View Nutrition and Kitchen on Fire. All Rights Reserved.</a:t>
            </a:r>
          </a:p>
        </p:txBody>
      </p:sp>
      <p:sp>
        <p:nvSpPr>
          <p:cNvPr id="8" name="TextBox 7">
            <a:extLst>
              <a:ext uri="{FF2B5EF4-FFF2-40B4-BE49-F238E27FC236}">
                <a16:creationId xmlns:a16="http://schemas.microsoft.com/office/drawing/2014/main" id="{AABD8EB3-0F56-234E-8E3C-CD9CDDDFB4AE}"/>
              </a:ext>
            </a:extLst>
          </p:cNvPr>
          <p:cNvSpPr txBox="1"/>
          <p:nvPr/>
        </p:nvSpPr>
        <p:spPr>
          <a:xfrm>
            <a:off x="891876" y="4267219"/>
            <a:ext cx="7360248" cy="1384995"/>
          </a:xfrm>
          <a:prstGeom prst="rect">
            <a:avLst/>
          </a:prstGeom>
          <a:solidFill>
            <a:schemeClr val="tx2"/>
          </a:solidFill>
        </p:spPr>
        <p:txBody>
          <a:bodyPr wrap="square" rtlCol="0">
            <a:spAutoFit/>
          </a:bodyPr>
          <a:lstStyle/>
          <a:p>
            <a:pPr algn="ctr" rtl="0">
              <a:spcBef>
                <a:spcPts val="0"/>
              </a:spcBef>
              <a:spcAft>
                <a:spcPts val="0"/>
              </a:spcAft>
            </a:pPr>
            <a:r>
              <a:rPr lang="en-US" sz="2400" dirty="0">
                <a:solidFill>
                  <a:schemeClr val="bg1"/>
                </a:solidFill>
              </a:rPr>
              <a:t>Share your memories about your childhood or current flavorful experience! </a:t>
            </a:r>
          </a:p>
          <a:p>
            <a:pPr algn="ctr" rtl="0">
              <a:spcBef>
                <a:spcPts val="0"/>
              </a:spcBef>
              <a:spcAft>
                <a:spcPts val="0"/>
              </a:spcAft>
            </a:pPr>
            <a:r>
              <a:rPr lang="en-US" sz="2400" dirty="0">
                <a:solidFill>
                  <a:schemeClr val="bg1"/>
                </a:solidFill>
              </a:rPr>
              <a:t>What flavors bring back memories for you?</a:t>
            </a:r>
            <a:br>
              <a:rPr lang="en-US" sz="2400" dirty="0"/>
            </a:br>
            <a:endParaRPr lang="en-US" sz="1200" dirty="0">
              <a:solidFill>
                <a:schemeClr val="bg1"/>
              </a:solidFill>
            </a:endParaRPr>
          </a:p>
        </p:txBody>
      </p:sp>
    </p:spTree>
    <p:extLst>
      <p:ext uri="{BB962C8B-B14F-4D97-AF65-F5344CB8AC3E}">
        <p14:creationId xmlns:p14="http://schemas.microsoft.com/office/powerpoint/2010/main" val="359582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C32DB1-6B5C-0240-92E0-5AD013225B7C}"/>
              </a:ext>
            </a:extLst>
          </p:cNvPr>
          <p:cNvSpPr>
            <a:spLocks noGrp="1"/>
          </p:cNvSpPr>
          <p:nvPr>
            <p:ph type="ftr" sz="quarter" idx="11"/>
          </p:nvPr>
        </p:nvSpPr>
        <p:spPr>
          <a:xfrm>
            <a:off x="609600" y="6248206"/>
            <a:ext cx="6126051" cy="365125"/>
          </a:xfrm>
        </p:spPr>
        <p:txBody>
          <a:bodyPr/>
          <a:lstStyle/>
          <a:p>
            <a:pPr algn="l"/>
            <a:r>
              <a:rPr lang="en-US" sz="1100" dirty="0">
                <a:solidFill>
                  <a:schemeClr val="tx1">
                    <a:lumMod val="50000"/>
                    <a:lumOff val="50000"/>
                  </a:schemeClr>
                </a:solidFill>
                <a:latin typeface="Arial" panose="020B0604020202020204" pitchFamily="34" charset="0"/>
                <a:cs typeface="Arial" panose="020B0604020202020204" pitchFamily="34" charset="0"/>
              </a:rPr>
              <a:t>Copyright © 2022 Ocean View Nutrition and Kitchen on Fire. All Rights Reserved.</a:t>
            </a:r>
          </a:p>
        </p:txBody>
      </p:sp>
      <p:sp>
        <p:nvSpPr>
          <p:cNvPr id="4" name="Slide Number Placeholder 3">
            <a:extLst>
              <a:ext uri="{FF2B5EF4-FFF2-40B4-BE49-F238E27FC236}">
                <a16:creationId xmlns:a16="http://schemas.microsoft.com/office/drawing/2014/main" id="{71098F1F-C086-3D46-BEEF-A9B93EA13B10}"/>
              </a:ext>
            </a:extLst>
          </p:cNvPr>
          <p:cNvSpPr>
            <a:spLocks noGrp="1"/>
          </p:cNvSpPr>
          <p:nvPr>
            <p:ph type="sldNum" sz="quarter" idx="12"/>
          </p:nvPr>
        </p:nvSpPr>
        <p:spPr/>
        <p:txBody>
          <a:bodyPr>
            <a:normAutofit fontScale="85000" lnSpcReduction="20000"/>
          </a:bodyPr>
          <a:lstStyle/>
          <a:p>
            <a:fld id="{5517F259-CC70-064A-ADE9-C84EBA9624F2}" type="slidenum">
              <a:rPr lang="en-US" smtClean="0"/>
              <a:t>4</a:t>
            </a:fld>
            <a:endParaRPr lang="en-US" dirty="0"/>
          </a:p>
        </p:txBody>
      </p:sp>
      <p:pic>
        <p:nvPicPr>
          <p:cNvPr id="14" name="Content Placeholder 13">
            <a:extLst>
              <a:ext uri="{FF2B5EF4-FFF2-40B4-BE49-F238E27FC236}">
                <a16:creationId xmlns:a16="http://schemas.microsoft.com/office/drawing/2014/main" id="{73AE8224-8D26-FC49-B240-5B5E472D2FDB}"/>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p:blipFill>
        <p:spPr>
          <a:xfrm>
            <a:off x="276286" y="1609121"/>
            <a:ext cx="6107164" cy="3260052"/>
          </a:xfrm>
          <a:ln>
            <a:noFill/>
          </a:ln>
        </p:spPr>
      </p:pic>
      <p:sp>
        <p:nvSpPr>
          <p:cNvPr id="17" name="Rectangle 16">
            <a:extLst>
              <a:ext uri="{FF2B5EF4-FFF2-40B4-BE49-F238E27FC236}">
                <a16:creationId xmlns:a16="http://schemas.microsoft.com/office/drawing/2014/main" id="{5F1A431D-8E0A-C146-A2C1-6D7ECA7DDEBD}"/>
              </a:ext>
            </a:extLst>
          </p:cNvPr>
          <p:cNvSpPr/>
          <p:nvPr/>
        </p:nvSpPr>
        <p:spPr>
          <a:xfrm>
            <a:off x="533399" y="411030"/>
            <a:ext cx="8091055" cy="861774"/>
          </a:xfrm>
          <a:prstGeom prst="rect">
            <a:avLst/>
          </a:prstGeom>
        </p:spPr>
        <p:txBody>
          <a:bodyPr wrap="square">
            <a:spAutoFit/>
          </a:bodyPr>
          <a:lstStyle/>
          <a:p>
            <a:r>
              <a:rPr lang="en-US" sz="3200" cap="small" dirty="0">
                <a:solidFill>
                  <a:schemeClr val="accent1">
                    <a:lumMod val="75000"/>
                  </a:schemeClr>
                </a:solidFill>
              </a:rPr>
              <a:t>Exploring Your Wellness Journey</a:t>
            </a:r>
            <a:br>
              <a:rPr lang="en-US" sz="2800" cap="small" dirty="0">
                <a:solidFill>
                  <a:schemeClr val="accent1">
                    <a:lumMod val="75000"/>
                  </a:schemeClr>
                </a:solidFill>
              </a:rPr>
            </a:br>
            <a:r>
              <a:rPr lang="en-US" cap="small" dirty="0">
                <a:solidFill>
                  <a:schemeClr val="tx2"/>
                </a:solidFill>
              </a:rPr>
              <a:t>Get inspired! Tempt your tastebuds while also providing health benefits</a:t>
            </a:r>
            <a:endParaRPr lang="en-US" dirty="0">
              <a:solidFill>
                <a:schemeClr val="tx2"/>
              </a:solidFill>
            </a:endParaRPr>
          </a:p>
        </p:txBody>
      </p:sp>
      <p:sp>
        <p:nvSpPr>
          <p:cNvPr id="12" name="TextBox 11">
            <a:extLst>
              <a:ext uri="{FF2B5EF4-FFF2-40B4-BE49-F238E27FC236}">
                <a16:creationId xmlns:a16="http://schemas.microsoft.com/office/drawing/2014/main" id="{FBB73829-7B27-6940-B8D3-E4E22096E054}"/>
              </a:ext>
            </a:extLst>
          </p:cNvPr>
          <p:cNvSpPr txBox="1"/>
          <p:nvPr/>
        </p:nvSpPr>
        <p:spPr>
          <a:xfrm>
            <a:off x="6383450" y="2235973"/>
            <a:ext cx="2100150" cy="1323439"/>
          </a:xfrm>
          <a:prstGeom prst="rect">
            <a:avLst/>
          </a:prstGeom>
          <a:solidFill>
            <a:schemeClr val="accent2"/>
          </a:solidFill>
        </p:spPr>
        <p:txBody>
          <a:bodyPr wrap="square" rtlCol="0">
            <a:spAutoFit/>
          </a:bodyPr>
          <a:lstStyle/>
          <a:p>
            <a:pPr algn="r"/>
            <a:r>
              <a:rPr lang="en-US" sz="2000" dirty="0">
                <a:solidFill>
                  <a:schemeClr val="bg1"/>
                </a:solidFill>
              </a:rPr>
              <a:t>Have you ever thought about spices as a healthy powerhouse? </a:t>
            </a:r>
          </a:p>
        </p:txBody>
      </p:sp>
      <p:sp>
        <p:nvSpPr>
          <p:cNvPr id="13" name="TextBox 12">
            <a:extLst>
              <a:ext uri="{FF2B5EF4-FFF2-40B4-BE49-F238E27FC236}">
                <a16:creationId xmlns:a16="http://schemas.microsoft.com/office/drawing/2014/main" id="{18CAFC27-EF49-8B43-BD30-A7666D10431E}"/>
              </a:ext>
            </a:extLst>
          </p:cNvPr>
          <p:cNvSpPr txBox="1"/>
          <p:nvPr/>
        </p:nvSpPr>
        <p:spPr>
          <a:xfrm>
            <a:off x="1352298" y="5011002"/>
            <a:ext cx="6453256" cy="1200329"/>
          </a:xfrm>
          <a:prstGeom prst="rect">
            <a:avLst/>
          </a:prstGeom>
          <a:noFill/>
        </p:spPr>
        <p:txBody>
          <a:bodyPr wrap="square" rtlCol="0">
            <a:spAutoFit/>
          </a:bodyPr>
          <a:lstStyle/>
          <a:p>
            <a:pPr algn="ctr"/>
            <a:r>
              <a:rPr lang="en-US" sz="2400" dirty="0">
                <a:solidFill>
                  <a:schemeClr val="tx2"/>
                </a:solidFill>
              </a:rPr>
              <a:t>Get Inspired to make small changes to make a positive impact on your physical and mental health as well as overall enjoyment of life! </a:t>
            </a:r>
          </a:p>
        </p:txBody>
      </p:sp>
      <p:sp>
        <p:nvSpPr>
          <p:cNvPr id="8" name="Oval 7">
            <a:extLst>
              <a:ext uri="{FF2B5EF4-FFF2-40B4-BE49-F238E27FC236}">
                <a16:creationId xmlns:a16="http://schemas.microsoft.com/office/drawing/2014/main" id="{18EF728B-81F2-D043-8293-995724252AFE}"/>
              </a:ext>
            </a:extLst>
          </p:cNvPr>
          <p:cNvSpPr/>
          <p:nvPr/>
        </p:nvSpPr>
        <p:spPr>
          <a:xfrm>
            <a:off x="4695163" y="3234010"/>
            <a:ext cx="2543837" cy="17275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Explore the world of spices and how they can inspire your weekly meals! </a:t>
            </a:r>
          </a:p>
        </p:txBody>
      </p:sp>
    </p:spTree>
    <p:extLst>
      <p:ext uri="{BB962C8B-B14F-4D97-AF65-F5344CB8AC3E}">
        <p14:creationId xmlns:p14="http://schemas.microsoft.com/office/powerpoint/2010/main" val="388394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252" y="616487"/>
            <a:ext cx="8235139" cy="655736"/>
          </a:xfrm>
        </p:spPr>
        <p:txBody>
          <a:bodyPr>
            <a:normAutofit fontScale="90000"/>
          </a:bodyPr>
          <a:lstStyle/>
          <a:p>
            <a:r>
              <a:rPr lang="en-US" sz="3200" cap="small" dirty="0"/>
              <a:t>Who are </a:t>
            </a:r>
            <a:r>
              <a:rPr lang="en-US" sz="3200" cap="small" dirty="0">
                <a:solidFill>
                  <a:srgbClr val="9EB060">
                    <a:lumMod val="75000"/>
                  </a:srgbClr>
                </a:solidFill>
                <a:ea typeface="ＭＳ Ｐゴシック" charset="0"/>
                <a:cs typeface="Arial" charset="0"/>
              </a:rPr>
              <a:t>Kitchen</a:t>
            </a:r>
            <a:r>
              <a:rPr lang="en-US" sz="3200" cap="small" dirty="0"/>
              <a:t> </a:t>
            </a:r>
            <a:r>
              <a:rPr lang="en-US" sz="3200" cap="small" dirty="0">
                <a:solidFill>
                  <a:srgbClr val="9EB060">
                    <a:lumMod val="75000"/>
                  </a:srgbClr>
                </a:solidFill>
                <a:ea typeface="ＭＳ Ｐゴシック" charset="0"/>
                <a:cs typeface="Arial" charset="0"/>
              </a:rPr>
              <a:t>on Fire &amp; Ocean View Nutrition</a:t>
            </a:r>
            <a:r>
              <a:rPr lang="en-US" sz="3200" cap="small" dirty="0"/>
              <a:t>?</a:t>
            </a:r>
            <a:endParaRPr lang="en-US" sz="3200" dirty="0"/>
          </a:p>
        </p:txBody>
      </p:sp>
      <p:sp>
        <p:nvSpPr>
          <p:cNvPr id="3" name="Content Placeholder 2"/>
          <p:cNvSpPr>
            <a:spLocks noGrp="1"/>
          </p:cNvSpPr>
          <p:nvPr>
            <p:ph sz="quarter" idx="1"/>
          </p:nvPr>
        </p:nvSpPr>
        <p:spPr>
          <a:xfrm>
            <a:off x="612648" y="1600200"/>
            <a:ext cx="7892374" cy="4692830"/>
          </a:xfrm>
        </p:spPr>
        <p:txBody>
          <a:bodyPr>
            <a:normAutofit/>
          </a:bodyPr>
          <a:lstStyle/>
          <a:p>
            <a:pPr marL="136525" indent="0" algn="ctr" eaLnBrk="1" hangingPunct="1">
              <a:lnSpc>
                <a:spcPct val="110000"/>
              </a:lnSpc>
              <a:spcBef>
                <a:spcPct val="0"/>
              </a:spcBef>
              <a:buClr>
                <a:srgbClr val="D09A08"/>
              </a:buClr>
              <a:buNone/>
              <a:tabLst>
                <a:tab pos="228600" algn="l"/>
              </a:tabLst>
              <a:defRPr/>
            </a:pPr>
            <a:r>
              <a:rPr lang="en-US" sz="2300" b="1" dirty="0">
                <a:solidFill>
                  <a:srgbClr val="857A64"/>
                </a:solidFill>
                <a:latin typeface="Arial" charset="0"/>
                <a:ea typeface="Times New Roman" charset="0"/>
                <a:cs typeface="Times New Roman" charset="0"/>
              </a:rPr>
              <a:t>Good health, Good food and Good fun! </a:t>
            </a:r>
          </a:p>
          <a:p>
            <a:pPr marL="136525" indent="0" algn="ctr" eaLnBrk="1" hangingPunct="1">
              <a:lnSpc>
                <a:spcPct val="110000"/>
              </a:lnSpc>
              <a:spcBef>
                <a:spcPct val="0"/>
              </a:spcBef>
              <a:buClr>
                <a:srgbClr val="D09A08"/>
              </a:buClr>
              <a:buNone/>
              <a:tabLst>
                <a:tab pos="228600" algn="l"/>
              </a:tabLst>
              <a:defRPr/>
            </a:pPr>
            <a:endParaRPr lang="en-US" sz="400" b="1" dirty="0">
              <a:solidFill>
                <a:srgbClr val="857A64"/>
              </a:solidFill>
              <a:latin typeface="Arial" charset="0"/>
              <a:ea typeface="Times New Roman" charset="0"/>
              <a:cs typeface="Times New Roman" charset="0"/>
            </a:endParaRPr>
          </a:p>
          <a:p>
            <a:pPr marL="136525" indent="0" algn="ctr" eaLnBrk="1" hangingPunct="1">
              <a:lnSpc>
                <a:spcPct val="110000"/>
              </a:lnSpc>
              <a:spcBef>
                <a:spcPct val="0"/>
              </a:spcBef>
              <a:buClr>
                <a:srgbClr val="D09A08"/>
              </a:buClr>
              <a:buNone/>
              <a:tabLst>
                <a:tab pos="228600" algn="l"/>
              </a:tabLst>
              <a:defRPr/>
            </a:pPr>
            <a:r>
              <a:rPr lang="en-US" sz="1800" dirty="0">
                <a:solidFill>
                  <a:srgbClr val="857A64"/>
                </a:solidFill>
                <a:latin typeface="Arial" charset="0"/>
                <a:ea typeface="Times New Roman" charset="0"/>
                <a:cs typeface="Times New Roman" charset="0"/>
              </a:rPr>
              <a:t>From public cooking classes to corporate events to individual consulting and everything in between (Currently both Virtual and In-Person)</a:t>
            </a:r>
          </a:p>
          <a:p>
            <a:pPr marL="136525" indent="0" algn="ctr" eaLnBrk="1" hangingPunct="1">
              <a:lnSpc>
                <a:spcPct val="110000"/>
              </a:lnSpc>
              <a:spcBef>
                <a:spcPct val="0"/>
              </a:spcBef>
              <a:buClr>
                <a:srgbClr val="D09A08"/>
              </a:buClr>
              <a:buNone/>
              <a:tabLst>
                <a:tab pos="228600" algn="l"/>
              </a:tabLst>
              <a:defRPr/>
            </a:pPr>
            <a:endParaRPr lang="en-US" sz="1800" dirty="0">
              <a:solidFill>
                <a:srgbClr val="857A64"/>
              </a:solidFill>
              <a:latin typeface="Arial" charset="0"/>
              <a:ea typeface="Times New Roman" charset="0"/>
              <a:cs typeface="Times New Roman" charset="0"/>
            </a:endParaRPr>
          </a:p>
          <a:p>
            <a:pPr marL="136525" indent="0" algn="ctr" eaLnBrk="1" hangingPunct="1">
              <a:lnSpc>
                <a:spcPct val="110000"/>
              </a:lnSpc>
              <a:spcBef>
                <a:spcPct val="0"/>
              </a:spcBef>
              <a:buClr>
                <a:srgbClr val="D09A08"/>
              </a:buClr>
              <a:buNone/>
              <a:tabLst>
                <a:tab pos="228600" algn="l"/>
              </a:tabLst>
              <a:defRPr/>
            </a:pPr>
            <a:r>
              <a:rPr lang="en-US" sz="1800" dirty="0">
                <a:solidFill>
                  <a:srgbClr val="857A64"/>
                </a:solidFill>
                <a:latin typeface="Arial" charset="0"/>
                <a:ea typeface="Times New Roman" charset="0"/>
                <a:cs typeface="Times New Roman" charset="0"/>
              </a:rPr>
              <a:t>Bringing people together through </a:t>
            </a:r>
          </a:p>
          <a:p>
            <a:pPr marL="136525" indent="0" algn="ctr" eaLnBrk="1" hangingPunct="1">
              <a:lnSpc>
                <a:spcPct val="110000"/>
              </a:lnSpc>
              <a:spcBef>
                <a:spcPct val="0"/>
              </a:spcBef>
              <a:buClr>
                <a:srgbClr val="D09A08"/>
              </a:buClr>
              <a:buNone/>
              <a:tabLst>
                <a:tab pos="228600" algn="l"/>
              </a:tabLst>
              <a:defRPr/>
            </a:pPr>
            <a:r>
              <a:rPr lang="en-US" sz="1800" dirty="0">
                <a:solidFill>
                  <a:srgbClr val="857A64"/>
                </a:solidFill>
                <a:latin typeface="Arial" charset="0"/>
                <a:ea typeface="Times New Roman" charset="0"/>
                <a:cs typeface="Times New Roman" charset="0"/>
              </a:rPr>
              <a:t>Cooking, Good Nutrition and Community Outreach</a:t>
            </a:r>
          </a:p>
          <a:p>
            <a:pPr marL="136525" lvl="0" indent="0" eaLnBrk="1" hangingPunct="1">
              <a:lnSpc>
                <a:spcPct val="110000"/>
              </a:lnSpc>
              <a:spcBef>
                <a:spcPct val="0"/>
              </a:spcBef>
              <a:buClr>
                <a:srgbClr val="D09A08"/>
              </a:buClr>
              <a:buNone/>
              <a:tabLst>
                <a:tab pos="228600" algn="l"/>
              </a:tabLst>
              <a:defRPr/>
            </a:pPr>
            <a:endParaRPr lang="en-US" sz="1800" dirty="0">
              <a:solidFill>
                <a:srgbClr val="857A64"/>
              </a:solidFill>
              <a:latin typeface="Arial" charset="0"/>
              <a:ea typeface="Times New Roman" charset="0"/>
              <a:cs typeface="Times New Roman" charset="0"/>
            </a:endParaRPr>
          </a:p>
          <a:p>
            <a:pPr marL="136525" lvl="0" indent="0" algn="ctr" eaLnBrk="1" hangingPunct="1">
              <a:lnSpc>
                <a:spcPct val="110000"/>
              </a:lnSpc>
              <a:spcBef>
                <a:spcPct val="0"/>
              </a:spcBef>
              <a:buClr>
                <a:srgbClr val="D09A08"/>
              </a:buClr>
              <a:buNone/>
              <a:tabLst>
                <a:tab pos="228600" algn="l"/>
              </a:tabLst>
              <a:defRPr/>
            </a:pPr>
            <a:r>
              <a:rPr lang="en-US" sz="1800" dirty="0">
                <a:solidFill>
                  <a:srgbClr val="857A64"/>
                </a:solidFill>
                <a:latin typeface="Arial" charset="0"/>
                <a:ea typeface="Times New Roman" charset="0"/>
                <a:cs typeface="Times New Roman" charset="0"/>
              </a:rPr>
              <a:t>BUY seasonal, local, organic and GMO free when possible</a:t>
            </a:r>
          </a:p>
          <a:p>
            <a:pPr marL="136525" lvl="0" indent="0" algn="ctr" eaLnBrk="1" hangingPunct="1">
              <a:lnSpc>
                <a:spcPct val="110000"/>
              </a:lnSpc>
              <a:spcBef>
                <a:spcPct val="0"/>
              </a:spcBef>
              <a:buClr>
                <a:srgbClr val="D09A08"/>
              </a:buClr>
              <a:buNone/>
              <a:tabLst>
                <a:tab pos="228600" algn="l"/>
              </a:tabLst>
              <a:defRPr/>
            </a:pPr>
            <a:r>
              <a:rPr lang="en-US" sz="1800" dirty="0">
                <a:solidFill>
                  <a:srgbClr val="857A64"/>
                </a:solidFill>
                <a:latin typeface="Arial" charset="0"/>
                <a:ea typeface="Times New Roman" charset="0"/>
                <a:cs typeface="Times New Roman" charset="0"/>
              </a:rPr>
              <a:t>COOK using healthy cooking techniques</a:t>
            </a:r>
          </a:p>
          <a:p>
            <a:pPr marL="136525" lvl="0" indent="0" algn="ctr" eaLnBrk="1" hangingPunct="1">
              <a:lnSpc>
                <a:spcPct val="110000"/>
              </a:lnSpc>
              <a:spcBef>
                <a:spcPct val="0"/>
              </a:spcBef>
              <a:buClr>
                <a:srgbClr val="D09A08"/>
              </a:buClr>
              <a:buNone/>
              <a:tabLst>
                <a:tab pos="228600" algn="l"/>
              </a:tabLst>
              <a:defRPr/>
            </a:pPr>
            <a:r>
              <a:rPr lang="en-US" sz="1800" dirty="0">
                <a:solidFill>
                  <a:srgbClr val="857A64"/>
                </a:solidFill>
                <a:latin typeface="Arial" charset="0"/>
                <a:ea typeface="Times New Roman" charset="0"/>
                <a:cs typeface="Times New Roman" charset="0"/>
              </a:rPr>
              <a:t>EAT a variety of wholesome foods including herbs and spices</a:t>
            </a:r>
          </a:p>
          <a:p>
            <a:pPr marL="136525" lvl="0" indent="0" algn="ctr" eaLnBrk="1" hangingPunct="1">
              <a:lnSpc>
                <a:spcPct val="110000"/>
              </a:lnSpc>
              <a:spcBef>
                <a:spcPct val="0"/>
              </a:spcBef>
              <a:buClr>
                <a:srgbClr val="D09A08"/>
              </a:buClr>
              <a:buNone/>
              <a:tabLst>
                <a:tab pos="228600" algn="l"/>
              </a:tabLst>
              <a:defRPr/>
            </a:pPr>
            <a:r>
              <a:rPr lang="en-US" sz="1800" dirty="0">
                <a:solidFill>
                  <a:srgbClr val="857A64"/>
                </a:solidFill>
                <a:latin typeface="Arial" charset="0"/>
                <a:ea typeface="Times New Roman" charset="0"/>
                <a:cs typeface="Times New Roman" charset="0"/>
              </a:rPr>
              <a:t>SHARE and enjoy meals with friends and family</a:t>
            </a:r>
          </a:p>
          <a:p>
            <a:pPr marL="136525" indent="0" algn="ctr" eaLnBrk="1" hangingPunct="1">
              <a:lnSpc>
                <a:spcPct val="110000"/>
              </a:lnSpc>
              <a:spcBef>
                <a:spcPct val="0"/>
              </a:spcBef>
              <a:buClr>
                <a:srgbClr val="D09A08"/>
              </a:buClr>
              <a:buNone/>
              <a:tabLst>
                <a:tab pos="228600" algn="l"/>
              </a:tabLst>
              <a:defRPr/>
            </a:pPr>
            <a:r>
              <a:rPr lang="en-US" sz="1800" dirty="0">
                <a:solidFill>
                  <a:srgbClr val="857A64"/>
                </a:solidFill>
                <a:latin typeface="Arial" charset="0"/>
                <a:ea typeface="Times New Roman" charset="0"/>
                <a:cs typeface="Times New Roman" charset="0"/>
              </a:rPr>
              <a:t>AWARENESS of allergies and sensitivities</a:t>
            </a:r>
          </a:p>
          <a:p>
            <a:pPr marL="136525" indent="0" algn="ctr" eaLnBrk="1" hangingPunct="1">
              <a:lnSpc>
                <a:spcPct val="110000"/>
              </a:lnSpc>
              <a:spcBef>
                <a:spcPct val="0"/>
              </a:spcBef>
              <a:buClr>
                <a:srgbClr val="D09A08"/>
              </a:buClr>
              <a:buNone/>
              <a:tabLst>
                <a:tab pos="228600" algn="l"/>
              </a:tabLst>
              <a:defRPr/>
            </a:pPr>
            <a:endParaRPr lang="en-US" sz="2000" dirty="0">
              <a:solidFill>
                <a:srgbClr val="857A64"/>
              </a:solidFill>
              <a:latin typeface="Arial" charset="0"/>
              <a:ea typeface="Times New Roman" charset="0"/>
              <a:cs typeface="Times New Roman" charset="0"/>
            </a:endParaRPr>
          </a:p>
        </p:txBody>
      </p:sp>
      <p:sp>
        <p:nvSpPr>
          <p:cNvPr id="7" name="Slide Number Placeholder 6"/>
          <p:cNvSpPr>
            <a:spLocks noGrp="1"/>
          </p:cNvSpPr>
          <p:nvPr>
            <p:ph type="sldNum" sz="quarter" idx="12"/>
          </p:nvPr>
        </p:nvSpPr>
        <p:spPr/>
        <p:txBody>
          <a:bodyPr>
            <a:normAutofit fontScale="85000" lnSpcReduction="20000"/>
          </a:bodyPr>
          <a:lstStyle/>
          <a:p>
            <a:fld id="{5517F259-CC70-064A-ADE9-C84EBA9624F2}" type="slidenum">
              <a:rPr lang="en-US" smtClean="0"/>
              <a:t>5</a:t>
            </a:fld>
            <a:endParaRPr lang="en-US"/>
          </a:p>
        </p:txBody>
      </p:sp>
      <p:sp>
        <p:nvSpPr>
          <p:cNvPr id="8" name="Slide Number Placeholder 9"/>
          <p:cNvSpPr txBox="1">
            <a:spLocks noGrp="1"/>
          </p:cNvSpPr>
          <p:nvPr/>
        </p:nvSpPr>
        <p:spPr bwMode="auto">
          <a:xfrm>
            <a:off x="266700" y="6301980"/>
            <a:ext cx="53871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100" dirty="0">
                <a:solidFill>
                  <a:schemeClr val="tx1">
                    <a:lumMod val="50000"/>
                    <a:lumOff val="50000"/>
                  </a:schemeClr>
                </a:solidFill>
              </a:rPr>
              <a:t>Copyright © 2022 Ocean View Nutrition and Kitchen on Fire. All Rights Reserved.</a:t>
            </a:r>
          </a:p>
        </p:txBody>
      </p:sp>
      <p:sp>
        <p:nvSpPr>
          <p:cNvPr id="4" name="TextBox 3">
            <a:extLst>
              <a:ext uri="{FF2B5EF4-FFF2-40B4-BE49-F238E27FC236}">
                <a16:creationId xmlns:a16="http://schemas.microsoft.com/office/drawing/2014/main" id="{19F025BE-FA8C-5C47-A8DE-EA231339942D}"/>
              </a:ext>
            </a:extLst>
          </p:cNvPr>
          <p:cNvSpPr txBox="1"/>
          <p:nvPr/>
        </p:nvSpPr>
        <p:spPr>
          <a:xfrm>
            <a:off x="6735651" y="6040192"/>
            <a:ext cx="1855764" cy="369332"/>
          </a:xfrm>
          <a:prstGeom prst="rect">
            <a:avLst/>
          </a:prstGeom>
          <a:solidFill>
            <a:schemeClr val="accent2"/>
          </a:solidFill>
        </p:spPr>
        <p:txBody>
          <a:bodyPr wrap="none" rtlCol="0">
            <a:spAutoFit/>
          </a:bodyPr>
          <a:lstStyle/>
          <a:p>
            <a:r>
              <a:rPr lang="en-US" dirty="0">
                <a:solidFill>
                  <a:schemeClr val="bg1"/>
                </a:solidFill>
              </a:rPr>
              <a:t>We’re all good </a:t>
            </a:r>
            <a:r>
              <a:rPr lang="en-US" dirty="0">
                <a:solidFill>
                  <a:schemeClr val="bg1"/>
                </a:solidFill>
                <a:sym typeface="Wingdings" pitchFamily="2" charset="2"/>
              </a:rPr>
              <a:t></a:t>
            </a:r>
            <a:endParaRPr lang="en-US" dirty="0">
              <a:solidFill>
                <a:schemeClr val="bg1"/>
              </a:solidFill>
            </a:endParaRPr>
          </a:p>
        </p:txBody>
      </p:sp>
    </p:spTree>
    <p:extLst>
      <p:ext uri="{BB962C8B-B14F-4D97-AF65-F5344CB8AC3E}">
        <p14:creationId xmlns:p14="http://schemas.microsoft.com/office/powerpoint/2010/main" val="4734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4"/>
          <p:cNvSpPr>
            <a:spLocks noChangeArrowheads="1"/>
          </p:cNvSpPr>
          <p:nvPr/>
        </p:nvSpPr>
        <p:spPr bwMode="auto">
          <a:xfrm>
            <a:off x="533400" y="717554"/>
            <a:ext cx="7467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defRPr/>
            </a:pPr>
            <a:r>
              <a:rPr lang="en-US" sz="3200" cap="small" dirty="0">
                <a:solidFill>
                  <a:srgbClr val="9EB060">
                    <a:lumMod val="75000"/>
                  </a:srgbClr>
                </a:solidFill>
                <a:latin typeface="Tw Cen MT"/>
                <a:ea typeface="ＭＳ Ｐゴシック" charset="0"/>
                <a:cs typeface="Arial" charset="0"/>
              </a:rPr>
              <a:t>Objectives for Today</a:t>
            </a:r>
            <a:endParaRPr lang="en-US" sz="3200" dirty="0">
              <a:solidFill>
                <a:prstClr val="black"/>
              </a:solidFill>
              <a:highlight>
                <a:srgbClr val="FFFF00"/>
              </a:highlight>
              <a:latin typeface="Tw Cen MT"/>
              <a:ea typeface="ＭＳ Ｐゴシック" charset="0"/>
              <a:cs typeface="Arial" charset="0"/>
            </a:endParaRPr>
          </a:p>
        </p:txBody>
      </p:sp>
      <p:sp>
        <p:nvSpPr>
          <p:cNvPr id="3078" name="Rectangle 1"/>
          <p:cNvSpPr>
            <a:spLocks noChangeArrowheads="1"/>
          </p:cNvSpPr>
          <p:nvPr/>
        </p:nvSpPr>
        <p:spPr bwMode="auto">
          <a:xfrm>
            <a:off x="348962" y="1904146"/>
            <a:ext cx="8170333" cy="1592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marL="422275" indent="-285750" fontAlgn="base">
              <a:lnSpc>
                <a:spcPct val="110000"/>
              </a:lnSpc>
              <a:spcBef>
                <a:spcPct val="0"/>
              </a:spcBef>
              <a:buClr>
                <a:srgbClr val="D09A08"/>
              </a:buClr>
              <a:buSzPct val="60000"/>
              <a:buFont typeface="Wingdings" pitchFamily="2" charset="2"/>
              <a:buChar char="§"/>
              <a:tabLst>
                <a:tab pos="228600" algn="l"/>
              </a:tabLst>
              <a:defRPr/>
            </a:pPr>
            <a:r>
              <a:rPr lang="en-US" dirty="0">
                <a:solidFill>
                  <a:srgbClr val="857A64"/>
                </a:solidFill>
                <a:latin typeface="Arial" charset="0"/>
                <a:cs typeface="Times New Roman" charset="0"/>
              </a:rPr>
              <a:t>Learn the origin of spices around the world</a:t>
            </a:r>
          </a:p>
          <a:p>
            <a:pPr marL="422275" indent="-285750" fontAlgn="base">
              <a:lnSpc>
                <a:spcPct val="110000"/>
              </a:lnSpc>
              <a:spcBef>
                <a:spcPct val="0"/>
              </a:spcBef>
              <a:buClr>
                <a:srgbClr val="D09A08"/>
              </a:buClr>
              <a:buSzPct val="60000"/>
              <a:buFont typeface="Wingdings" pitchFamily="2" charset="2"/>
              <a:buChar char="§"/>
              <a:tabLst>
                <a:tab pos="228600" algn="l"/>
              </a:tabLst>
              <a:defRPr/>
            </a:pPr>
            <a:r>
              <a:rPr lang="en-US" dirty="0">
                <a:solidFill>
                  <a:srgbClr val="857A64"/>
                </a:solidFill>
                <a:latin typeface="Arial" charset="0"/>
                <a:cs typeface="Times New Roman" charset="0"/>
              </a:rPr>
              <a:t>Explore flavor profiles to enhance cooking</a:t>
            </a:r>
          </a:p>
          <a:p>
            <a:pPr marL="422275" indent="-285750" fontAlgn="base">
              <a:lnSpc>
                <a:spcPct val="110000"/>
              </a:lnSpc>
              <a:spcBef>
                <a:spcPct val="0"/>
              </a:spcBef>
              <a:buClr>
                <a:srgbClr val="D09A08"/>
              </a:buClr>
              <a:buSzPct val="60000"/>
              <a:buFont typeface="Wingdings" pitchFamily="2" charset="2"/>
              <a:buChar char="§"/>
              <a:tabLst>
                <a:tab pos="228600" algn="l"/>
              </a:tabLst>
              <a:defRPr/>
            </a:pPr>
            <a:r>
              <a:rPr lang="en-US" dirty="0">
                <a:solidFill>
                  <a:srgbClr val="857A64"/>
                </a:solidFill>
                <a:latin typeface="Arial" charset="0"/>
                <a:cs typeface="Times New Roman" charset="0"/>
              </a:rPr>
              <a:t>Understand the powerful health benefits</a:t>
            </a:r>
          </a:p>
          <a:p>
            <a:pPr marL="422275" indent="-285750" fontAlgn="base">
              <a:lnSpc>
                <a:spcPct val="110000"/>
              </a:lnSpc>
              <a:spcBef>
                <a:spcPct val="0"/>
              </a:spcBef>
              <a:buClr>
                <a:srgbClr val="D09A08"/>
              </a:buClr>
              <a:buSzPct val="60000"/>
              <a:buFont typeface="Wingdings" pitchFamily="2" charset="2"/>
              <a:buChar char="§"/>
              <a:tabLst>
                <a:tab pos="228600" algn="l"/>
              </a:tabLst>
              <a:defRPr/>
            </a:pPr>
            <a:r>
              <a:rPr lang="en-US" dirty="0">
                <a:solidFill>
                  <a:srgbClr val="857A64"/>
                </a:solidFill>
                <a:latin typeface="Arial" charset="0"/>
                <a:cs typeface="Times New Roman" charset="0"/>
              </a:rPr>
              <a:t>Preserve spices to maximize quality</a:t>
            </a:r>
          </a:p>
          <a:p>
            <a:pPr marL="422275" indent="-285750" fontAlgn="base">
              <a:lnSpc>
                <a:spcPct val="110000"/>
              </a:lnSpc>
              <a:spcBef>
                <a:spcPct val="0"/>
              </a:spcBef>
              <a:spcAft>
                <a:spcPts val="0"/>
              </a:spcAft>
              <a:buClr>
                <a:srgbClr val="D09A08"/>
              </a:buClr>
              <a:buSzPct val="60000"/>
              <a:buFont typeface="Wingdings" pitchFamily="2" charset="2"/>
              <a:buChar char="§"/>
              <a:tabLst>
                <a:tab pos="228600" algn="l"/>
              </a:tabLst>
              <a:defRPr/>
            </a:pPr>
            <a:r>
              <a:rPr lang="en-US" dirty="0">
                <a:solidFill>
                  <a:srgbClr val="857A64"/>
                </a:solidFill>
                <a:latin typeface="Arial" charset="0"/>
                <a:cs typeface="Times New Roman" charset="0"/>
              </a:rPr>
              <a:t>Build a spice toolkit to inspire your cuisine</a:t>
            </a:r>
          </a:p>
        </p:txBody>
      </p:sp>
      <p:sp>
        <p:nvSpPr>
          <p:cNvPr id="2" name="Slide Number Placeholder 1"/>
          <p:cNvSpPr>
            <a:spLocks noGrp="1"/>
          </p:cNvSpPr>
          <p:nvPr>
            <p:ph type="sldNum" sz="quarter" idx="12"/>
          </p:nvPr>
        </p:nvSpPr>
        <p:spPr/>
        <p:txBody>
          <a:bodyPr>
            <a:normAutofit fontScale="85000" lnSpcReduction="20000"/>
          </a:bodyPr>
          <a:lstStyle/>
          <a:p>
            <a:pPr>
              <a:defRPr/>
            </a:pPr>
            <a:fld id="{5E6461EB-88E8-5A4D-AA6C-5040D9B41249}" type="slidenum">
              <a:rPr lang="en-US" smtClean="0"/>
              <a:pPr>
                <a:defRPr/>
              </a:pPr>
              <a:t>6</a:t>
            </a:fld>
            <a:endParaRPr lang="en-US"/>
          </a:p>
        </p:txBody>
      </p:sp>
      <p:sp>
        <p:nvSpPr>
          <p:cNvPr id="9" name="Slide Number Placeholder 9">
            <a:extLst>
              <a:ext uri="{FF2B5EF4-FFF2-40B4-BE49-F238E27FC236}">
                <a16:creationId xmlns:a16="http://schemas.microsoft.com/office/drawing/2014/main" id="{648EDAA0-5FF3-5D4C-B4C3-9780BF6488CF}"/>
              </a:ext>
            </a:extLst>
          </p:cNvPr>
          <p:cNvSpPr txBox="1">
            <a:spLocks noGrp="1"/>
          </p:cNvSpPr>
          <p:nvPr/>
        </p:nvSpPr>
        <p:spPr bwMode="auto">
          <a:xfrm>
            <a:off x="266700" y="6301980"/>
            <a:ext cx="578637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100" dirty="0">
                <a:solidFill>
                  <a:schemeClr val="tx1">
                    <a:lumMod val="50000"/>
                    <a:lumOff val="50000"/>
                  </a:schemeClr>
                </a:solidFill>
              </a:rPr>
              <a:t>Copyright © 2022 Ocean View Nutrition and Kitchen on Fire. All Rights Reserved.</a:t>
            </a:r>
          </a:p>
        </p:txBody>
      </p:sp>
      <p:sp>
        <p:nvSpPr>
          <p:cNvPr id="3" name="TextBox 2">
            <a:extLst>
              <a:ext uri="{FF2B5EF4-FFF2-40B4-BE49-F238E27FC236}">
                <a16:creationId xmlns:a16="http://schemas.microsoft.com/office/drawing/2014/main" id="{3F386FC7-A96C-D142-B670-AEE1F2AA1D7A}"/>
              </a:ext>
            </a:extLst>
          </p:cNvPr>
          <p:cNvSpPr txBox="1"/>
          <p:nvPr/>
        </p:nvSpPr>
        <p:spPr>
          <a:xfrm>
            <a:off x="920750" y="3827505"/>
            <a:ext cx="7302500" cy="1323439"/>
          </a:xfrm>
          <a:prstGeom prst="rect">
            <a:avLst/>
          </a:prstGeom>
          <a:solidFill>
            <a:schemeClr val="accent2"/>
          </a:solidFill>
          <a:ln>
            <a:noFill/>
          </a:ln>
        </p:spPr>
        <p:txBody>
          <a:bodyPr wrap="square" rtlCol="0">
            <a:spAutoFit/>
          </a:bodyPr>
          <a:lstStyle>
            <a:defPPr>
              <a:defRPr lang="en-US"/>
            </a:defPPr>
            <a:lvl1pPr algn="ctr">
              <a:defRPr sz="2400">
                <a:solidFill>
                  <a:schemeClr val="bg1"/>
                </a:solidFill>
              </a:defRPr>
            </a:lvl1pPr>
          </a:lstStyle>
          <a:p>
            <a:pPr rtl="0">
              <a:spcBef>
                <a:spcPts val="0"/>
              </a:spcBef>
              <a:spcAft>
                <a:spcPts val="0"/>
              </a:spcAft>
            </a:pPr>
            <a:r>
              <a:rPr lang="en-US" sz="2000" dirty="0"/>
              <a:t>Our wellness journey exploration continues as we learn about spices and how they can contribute to your good health, both physically and emotionally. The flavor and aroma of spices are part of </a:t>
            </a:r>
          </a:p>
          <a:p>
            <a:pPr rtl="0">
              <a:spcBef>
                <a:spcPts val="0"/>
              </a:spcBef>
              <a:spcAft>
                <a:spcPts val="0"/>
              </a:spcAft>
            </a:pPr>
            <a:r>
              <a:rPr lang="en-US" sz="2000" dirty="0"/>
              <a:t>our adventure through life.</a:t>
            </a:r>
          </a:p>
        </p:txBody>
      </p:sp>
      <p:sp>
        <p:nvSpPr>
          <p:cNvPr id="5" name="TextBox 4">
            <a:extLst>
              <a:ext uri="{FF2B5EF4-FFF2-40B4-BE49-F238E27FC236}">
                <a16:creationId xmlns:a16="http://schemas.microsoft.com/office/drawing/2014/main" id="{82598420-1AD9-E349-A6AD-D52F97B9C818}"/>
              </a:ext>
            </a:extLst>
          </p:cNvPr>
          <p:cNvSpPr txBox="1"/>
          <p:nvPr/>
        </p:nvSpPr>
        <p:spPr>
          <a:xfrm>
            <a:off x="6299110" y="1850439"/>
            <a:ext cx="2220185" cy="1631216"/>
          </a:xfrm>
          <a:prstGeom prst="rect">
            <a:avLst/>
          </a:prstGeom>
          <a:solidFill>
            <a:schemeClr val="tx2"/>
          </a:solidFill>
          <a:ln>
            <a:solidFill>
              <a:schemeClr val="tx2"/>
            </a:solidFill>
          </a:ln>
        </p:spPr>
        <p:txBody>
          <a:bodyPr wrap="square" rtlCol="0">
            <a:spAutoFit/>
          </a:bodyPr>
          <a:lstStyle/>
          <a:p>
            <a:pPr algn="ctr"/>
            <a:r>
              <a:rPr lang="en-US" sz="2000" dirty="0">
                <a:solidFill>
                  <a:schemeClr val="bg1"/>
                </a:solidFill>
              </a:rPr>
              <a:t>In 2022 we are all working on adding adventure back in to spice up our daily lives. </a:t>
            </a:r>
          </a:p>
        </p:txBody>
      </p:sp>
      <p:sp>
        <p:nvSpPr>
          <p:cNvPr id="6" name="TextBox 5">
            <a:extLst>
              <a:ext uri="{FF2B5EF4-FFF2-40B4-BE49-F238E27FC236}">
                <a16:creationId xmlns:a16="http://schemas.microsoft.com/office/drawing/2014/main" id="{5107C919-898D-0148-A50C-D74A0757F2F0}"/>
              </a:ext>
            </a:extLst>
          </p:cNvPr>
          <p:cNvSpPr txBox="1"/>
          <p:nvPr/>
        </p:nvSpPr>
        <p:spPr>
          <a:xfrm>
            <a:off x="1653156" y="5277242"/>
            <a:ext cx="5837688" cy="400110"/>
          </a:xfrm>
          <a:prstGeom prst="rect">
            <a:avLst/>
          </a:prstGeom>
          <a:solidFill>
            <a:schemeClr val="tx2"/>
          </a:solidFill>
        </p:spPr>
        <p:txBody>
          <a:bodyPr wrap="none" rtlCol="0">
            <a:spAutoFit/>
          </a:bodyPr>
          <a:lstStyle/>
          <a:p>
            <a:pPr rtl="0">
              <a:spcBef>
                <a:spcPts val="0"/>
              </a:spcBef>
              <a:spcAft>
                <a:spcPts val="0"/>
              </a:spcAft>
            </a:pPr>
            <a:r>
              <a:rPr lang="en-US" sz="2000" dirty="0">
                <a:solidFill>
                  <a:schemeClr val="bg1"/>
                </a:solidFill>
              </a:rPr>
              <a:t>We hope you’ll share</a:t>
            </a:r>
            <a:r>
              <a:rPr lang="en-US" dirty="0"/>
              <a:t> </a:t>
            </a:r>
            <a:r>
              <a:rPr lang="en-US" sz="2000" dirty="0">
                <a:solidFill>
                  <a:schemeClr val="bg1"/>
                </a:solidFill>
              </a:rPr>
              <a:t>memories from your own journey! </a:t>
            </a:r>
          </a:p>
        </p:txBody>
      </p:sp>
    </p:spTree>
    <p:extLst>
      <p:ext uri="{BB962C8B-B14F-4D97-AF65-F5344CB8AC3E}">
        <p14:creationId xmlns:p14="http://schemas.microsoft.com/office/powerpoint/2010/main" val="35341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10DF-AA45-1849-99AC-7461125F218A}"/>
              </a:ext>
            </a:extLst>
          </p:cNvPr>
          <p:cNvSpPr>
            <a:spLocks noGrp="1"/>
          </p:cNvSpPr>
          <p:nvPr>
            <p:ph type="title"/>
          </p:nvPr>
        </p:nvSpPr>
        <p:spPr>
          <a:xfrm>
            <a:off x="612648" y="749300"/>
            <a:ext cx="8153400" cy="469900"/>
          </a:xfrm>
        </p:spPr>
        <p:txBody>
          <a:bodyPr>
            <a:normAutofit fontScale="90000"/>
          </a:bodyPr>
          <a:lstStyle/>
          <a:p>
            <a:pPr indent="-285750">
              <a:lnSpc>
                <a:spcPct val="110000"/>
              </a:lnSpc>
              <a:tabLst>
                <a:tab pos="228600" algn="l"/>
              </a:tabLst>
              <a:defRPr/>
            </a:pPr>
            <a:r>
              <a:rPr lang="en-US" sz="3200" cap="small" dirty="0">
                <a:solidFill>
                  <a:srgbClr val="9EB060">
                    <a:lumMod val="75000"/>
                  </a:srgbClr>
                </a:solidFill>
                <a:latin typeface="Tw Cen MT"/>
                <a:ea typeface="ＭＳ Ｐゴシック" charset="0"/>
                <a:cs typeface="Arial" charset="0"/>
              </a:rPr>
              <a:t>Learn the origin of spices around the world</a:t>
            </a:r>
          </a:p>
        </p:txBody>
      </p:sp>
      <p:sp>
        <p:nvSpPr>
          <p:cNvPr id="3" name="Footer Placeholder 2">
            <a:extLst>
              <a:ext uri="{FF2B5EF4-FFF2-40B4-BE49-F238E27FC236}">
                <a16:creationId xmlns:a16="http://schemas.microsoft.com/office/drawing/2014/main" id="{3D69D528-CF4D-C54B-BA12-1ED3300B6D5F}"/>
              </a:ext>
            </a:extLst>
          </p:cNvPr>
          <p:cNvSpPr>
            <a:spLocks noGrp="1"/>
          </p:cNvSpPr>
          <p:nvPr>
            <p:ph type="ftr" sz="quarter" idx="11"/>
          </p:nvPr>
        </p:nvSpPr>
        <p:spPr/>
        <p:txBody>
          <a:bodyPr/>
          <a:lstStyle/>
          <a:p>
            <a:pPr algn="l"/>
            <a:r>
              <a:rPr lang="en-US">
                <a:solidFill>
                  <a:schemeClr val="tx1">
                    <a:lumMod val="50000"/>
                    <a:lumOff val="50000"/>
                  </a:schemeClr>
                </a:solidFill>
              </a:rPr>
              <a:t>Copyright © 2022 Ocean View Nutrition and Kitchen on Fire. All Rights Reserved.</a:t>
            </a:r>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82660513-C3DE-8F45-8205-6CCDFB3AE309}"/>
              </a:ext>
            </a:extLst>
          </p:cNvPr>
          <p:cNvSpPr>
            <a:spLocks noGrp="1"/>
          </p:cNvSpPr>
          <p:nvPr>
            <p:ph type="sldNum" sz="quarter" idx="12"/>
          </p:nvPr>
        </p:nvSpPr>
        <p:spPr/>
        <p:txBody>
          <a:bodyPr>
            <a:normAutofit fontScale="85000" lnSpcReduction="20000"/>
          </a:bodyPr>
          <a:lstStyle/>
          <a:p>
            <a:fld id="{5517F259-CC70-064A-ADE9-C84EBA9624F2}" type="slidenum">
              <a:rPr lang="en-US" smtClean="0"/>
              <a:t>7</a:t>
            </a:fld>
            <a:endParaRPr lang="en-US"/>
          </a:p>
        </p:txBody>
      </p:sp>
      <p:pic>
        <p:nvPicPr>
          <p:cNvPr id="7" name="Content Placeholder 6" descr="A picture containing different, several&#10;&#10;Description automatically generated">
            <a:extLst>
              <a:ext uri="{FF2B5EF4-FFF2-40B4-BE49-F238E27FC236}">
                <a16:creationId xmlns:a16="http://schemas.microsoft.com/office/drawing/2014/main" id="{B540C022-C91C-EC44-B576-B3F966BF4AD8}"/>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60601" y="1962036"/>
            <a:ext cx="6752880" cy="3451932"/>
          </a:xfrm>
        </p:spPr>
      </p:pic>
      <p:sp>
        <p:nvSpPr>
          <p:cNvPr id="8" name="TextBox 7">
            <a:extLst>
              <a:ext uri="{FF2B5EF4-FFF2-40B4-BE49-F238E27FC236}">
                <a16:creationId xmlns:a16="http://schemas.microsoft.com/office/drawing/2014/main" id="{25A50375-8391-D74F-B087-6FE7776F4BD5}"/>
              </a:ext>
            </a:extLst>
          </p:cNvPr>
          <p:cNvSpPr txBox="1"/>
          <p:nvPr/>
        </p:nvSpPr>
        <p:spPr>
          <a:xfrm>
            <a:off x="475085" y="2057731"/>
            <a:ext cx="2401420" cy="332398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857A64"/>
                </a:solidFill>
                <a:latin typeface="Arial" charset="0"/>
                <a:cs typeface="Times New Roman" charset="0"/>
              </a:rPr>
              <a:t>The earliest written records of spices come from ancient Egyptian, Chinese, and Indian cultures. </a:t>
            </a:r>
          </a:p>
          <a:p>
            <a:pPr marL="285750" indent="-285750">
              <a:buFont typeface="Arial" panose="020B0604020202020204" pitchFamily="34" charset="0"/>
              <a:buChar char="•"/>
            </a:pPr>
            <a:endParaRPr lang="en-US" sz="1600" dirty="0">
              <a:solidFill>
                <a:srgbClr val="857A64"/>
              </a:solidFill>
              <a:latin typeface="Arial" charset="0"/>
              <a:cs typeface="Times New Roman" charset="0"/>
            </a:endParaRPr>
          </a:p>
          <a:p>
            <a:pPr marL="285750" indent="-285750">
              <a:buFont typeface="Arial" panose="020B0604020202020204" pitchFamily="34" charset="0"/>
              <a:buChar char="•"/>
            </a:pPr>
            <a:r>
              <a:rPr lang="en-US" sz="1600" dirty="0">
                <a:solidFill>
                  <a:srgbClr val="857A64"/>
                </a:solidFill>
                <a:latin typeface="Arial" charset="0"/>
                <a:cs typeface="Times New Roman" charset="0"/>
              </a:rPr>
              <a:t>The healing ability of spices led to hundreds of ancient medicinal remedies, many of which are still common practices today</a:t>
            </a:r>
            <a:r>
              <a:rPr lang="en-US" dirty="0">
                <a:solidFill>
                  <a:srgbClr val="857A64"/>
                </a:solidFill>
                <a:latin typeface="Arial" charset="0"/>
                <a:cs typeface="Times New Roman" charset="0"/>
              </a:rPr>
              <a:t>!</a:t>
            </a:r>
          </a:p>
        </p:txBody>
      </p:sp>
      <p:sp>
        <p:nvSpPr>
          <p:cNvPr id="10" name="TextBox 9">
            <a:extLst>
              <a:ext uri="{FF2B5EF4-FFF2-40B4-BE49-F238E27FC236}">
                <a16:creationId xmlns:a16="http://schemas.microsoft.com/office/drawing/2014/main" id="{60EC538F-2E5E-C246-8C85-0AF23AD3FD24}"/>
              </a:ext>
            </a:extLst>
          </p:cNvPr>
          <p:cNvSpPr txBox="1"/>
          <p:nvPr/>
        </p:nvSpPr>
        <p:spPr>
          <a:xfrm>
            <a:off x="5183226" y="5200614"/>
            <a:ext cx="3400345" cy="1015663"/>
          </a:xfrm>
          <a:prstGeom prst="rect">
            <a:avLst/>
          </a:prstGeom>
          <a:solidFill>
            <a:schemeClr val="accent2"/>
          </a:solidFill>
        </p:spPr>
        <p:txBody>
          <a:bodyPr wrap="square" rtlCol="0">
            <a:spAutoFit/>
          </a:bodyPr>
          <a:lstStyle/>
          <a:p>
            <a:r>
              <a:rPr lang="en-US" sz="2000" dirty="0">
                <a:solidFill>
                  <a:schemeClr val="bg1"/>
                </a:solidFill>
              </a:rPr>
              <a:t>Spices are dried seeds, barks &amp; roots. Herbs are leaves. Salt is a mineral.</a:t>
            </a:r>
          </a:p>
        </p:txBody>
      </p:sp>
    </p:spTree>
    <p:extLst>
      <p:ext uri="{BB962C8B-B14F-4D97-AF65-F5344CB8AC3E}">
        <p14:creationId xmlns:p14="http://schemas.microsoft.com/office/powerpoint/2010/main" val="146883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FB11EE-28A8-8C44-AEFD-8C0512804A80}"/>
              </a:ext>
            </a:extLst>
          </p:cNvPr>
          <p:cNvSpPr>
            <a:spLocks noGrp="1"/>
          </p:cNvSpPr>
          <p:nvPr>
            <p:ph type="ftr" sz="quarter" idx="11"/>
          </p:nvPr>
        </p:nvSpPr>
        <p:spPr/>
        <p:txBody>
          <a:bodyPr/>
          <a:lstStyle/>
          <a:p>
            <a:pPr algn="l"/>
            <a:r>
              <a:rPr lang="en-US">
                <a:solidFill>
                  <a:schemeClr val="tx1">
                    <a:lumMod val="50000"/>
                    <a:lumOff val="50000"/>
                  </a:schemeClr>
                </a:solidFill>
              </a:rPr>
              <a:t>Copyright © 2022 Ocean View Nutrition and Kitchen on Fire. All Rights Reserved.</a:t>
            </a:r>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249A388B-F376-BE4B-9BF2-0B4DCED72E43}"/>
              </a:ext>
            </a:extLst>
          </p:cNvPr>
          <p:cNvSpPr>
            <a:spLocks noGrp="1"/>
          </p:cNvSpPr>
          <p:nvPr>
            <p:ph type="sldNum" sz="quarter" idx="12"/>
          </p:nvPr>
        </p:nvSpPr>
        <p:spPr/>
        <p:txBody>
          <a:bodyPr>
            <a:normAutofit fontScale="85000" lnSpcReduction="20000"/>
          </a:bodyPr>
          <a:lstStyle/>
          <a:p>
            <a:fld id="{5517F259-CC70-064A-ADE9-C84EBA9624F2}" type="slidenum">
              <a:rPr lang="en-US" smtClean="0"/>
              <a:t>8</a:t>
            </a:fld>
            <a:endParaRPr lang="en-US"/>
          </a:p>
        </p:txBody>
      </p:sp>
      <p:sp>
        <p:nvSpPr>
          <p:cNvPr id="5" name="TextBox 4">
            <a:extLst>
              <a:ext uri="{FF2B5EF4-FFF2-40B4-BE49-F238E27FC236}">
                <a16:creationId xmlns:a16="http://schemas.microsoft.com/office/drawing/2014/main" id="{3EDA7759-8324-2A4E-B7CF-0B5B6BC3C549}"/>
              </a:ext>
            </a:extLst>
          </p:cNvPr>
          <p:cNvSpPr txBox="1"/>
          <p:nvPr/>
        </p:nvSpPr>
        <p:spPr>
          <a:xfrm>
            <a:off x="711199" y="1797233"/>
            <a:ext cx="7721599"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857A64"/>
                </a:solidFill>
                <a:latin typeface="Arial" charset="0"/>
                <a:cs typeface="Times New Roman" charset="0"/>
              </a:rPr>
              <a:t>Spices were highly valued because, as well as being used in cooking, many had ritual, religious or medicinal uses.</a:t>
            </a:r>
          </a:p>
          <a:p>
            <a:pPr marL="285750" indent="-285750">
              <a:buFont typeface="Arial" panose="020B0604020202020204" pitchFamily="34" charset="0"/>
              <a:buChar char="•"/>
            </a:pPr>
            <a:r>
              <a:rPr lang="en-US" dirty="0">
                <a:solidFill>
                  <a:srgbClr val="857A64"/>
                </a:solidFill>
                <a:latin typeface="Arial" charset="0"/>
                <a:cs typeface="Times New Roman" charset="0"/>
              </a:rPr>
              <a:t>Spices could only be grown in the tropical East, in the South of China, Indonesia as well as in Southern India and Sri Lanka.</a:t>
            </a:r>
          </a:p>
          <a:p>
            <a:pPr marL="285750" indent="-285750">
              <a:buFont typeface="Arial" panose="020B0604020202020204" pitchFamily="34" charset="0"/>
              <a:buChar char="•"/>
            </a:pPr>
            <a:r>
              <a:rPr lang="en-US" dirty="0">
                <a:solidFill>
                  <a:srgbClr val="857A64"/>
                </a:solidFill>
                <a:latin typeface="Arial" charset="0"/>
                <a:cs typeface="Times New Roman" charset="0"/>
              </a:rPr>
              <a:t>They were of high value because of their relative geographical scarcity.</a:t>
            </a:r>
            <a:endParaRPr lang="en-US" dirty="0"/>
          </a:p>
          <a:p>
            <a:pPr marL="285750" indent="-285750">
              <a:buFont typeface="Arial" panose="020B0604020202020204" pitchFamily="34" charset="0"/>
              <a:buChar char="•"/>
            </a:pPr>
            <a:endParaRPr lang="en-US" dirty="0">
              <a:solidFill>
                <a:srgbClr val="857A64"/>
              </a:solidFill>
              <a:latin typeface="Arial" charset="0"/>
              <a:cs typeface="Times New Roman" charset="0"/>
            </a:endParaRPr>
          </a:p>
        </p:txBody>
      </p:sp>
      <p:sp>
        <p:nvSpPr>
          <p:cNvPr id="10" name="Title 1">
            <a:extLst>
              <a:ext uri="{FF2B5EF4-FFF2-40B4-BE49-F238E27FC236}">
                <a16:creationId xmlns:a16="http://schemas.microsoft.com/office/drawing/2014/main" id="{1289C920-521C-0143-8421-F5490018F086}"/>
              </a:ext>
            </a:extLst>
          </p:cNvPr>
          <p:cNvSpPr>
            <a:spLocks noGrp="1"/>
          </p:cNvSpPr>
          <p:nvPr>
            <p:ph type="title"/>
          </p:nvPr>
        </p:nvSpPr>
        <p:spPr>
          <a:xfrm>
            <a:off x="612648" y="711200"/>
            <a:ext cx="8153400" cy="508000"/>
          </a:xfrm>
        </p:spPr>
        <p:txBody>
          <a:bodyPr>
            <a:normAutofit fontScale="90000"/>
          </a:bodyPr>
          <a:lstStyle/>
          <a:p>
            <a:pPr indent="-285750">
              <a:lnSpc>
                <a:spcPct val="110000"/>
              </a:lnSpc>
              <a:tabLst>
                <a:tab pos="228600" algn="l"/>
              </a:tabLst>
              <a:defRPr/>
            </a:pPr>
            <a:r>
              <a:rPr lang="en-US" sz="3200" cap="small" dirty="0">
                <a:solidFill>
                  <a:srgbClr val="9EB060">
                    <a:lumMod val="75000"/>
                  </a:srgbClr>
                </a:solidFill>
                <a:latin typeface="Tw Cen MT"/>
                <a:ea typeface="ＭＳ Ｐゴシック" charset="0"/>
                <a:cs typeface="Arial" charset="0"/>
              </a:rPr>
              <a:t>Learn the origin of spices around the world</a:t>
            </a:r>
          </a:p>
        </p:txBody>
      </p:sp>
      <p:pic>
        <p:nvPicPr>
          <p:cNvPr id="13" name="Content Placeholder 12" descr="A picture containing different&#10;&#10;Description automatically generated">
            <a:extLst>
              <a:ext uri="{FF2B5EF4-FFF2-40B4-BE49-F238E27FC236}">
                <a16:creationId xmlns:a16="http://schemas.microsoft.com/office/drawing/2014/main" id="{B5AFC5AC-1B53-0B4F-A781-6401AB3F4253}"/>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0962" r="22826"/>
          <a:stretch/>
        </p:blipFill>
        <p:spPr>
          <a:xfrm>
            <a:off x="3135085" y="3469642"/>
            <a:ext cx="2873829" cy="2778564"/>
          </a:xfrm>
        </p:spPr>
      </p:pic>
      <p:sp>
        <p:nvSpPr>
          <p:cNvPr id="16" name="TextBox 15">
            <a:extLst>
              <a:ext uri="{FF2B5EF4-FFF2-40B4-BE49-F238E27FC236}">
                <a16:creationId xmlns:a16="http://schemas.microsoft.com/office/drawing/2014/main" id="{9BEFF12D-71C7-8646-8AA3-4CC0DBF93926}"/>
              </a:ext>
            </a:extLst>
          </p:cNvPr>
          <p:cNvSpPr txBox="1"/>
          <p:nvPr/>
        </p:nvSpPr>
        <p:spPr>
          <a:xfrm>
            <a:off x="1035425" y="4283414"/>
            <a:ext cx="1673837" cy="1200329"/>
          </a:xfrm>
          <a:prstGeom prst="rect">
            <a:avLst/>
          </a:prstGeom>
          <a:solidFill>
            <a:schemeClr val="tx2"/>
          </a:solidFill>
        </p:spPr>
        <p:txBody>
          <a:bodyPr wrap="square" rtlCol="0">
            <a:spAutoFit/>
          </a:bodyPr>
          <a:lstStyle/>
          <a:p>
            <a:pPr algn="ctr"/>
            <a:r>
              <a:rPr lang="en-US" dirty="0">
                <a:solidFill>
                  <a:schemeClr val="bg1"/>
                </a:solidFill>
              </a:rPr>
              <a:t>What climates are best for cultivating spices? </a:t>
            </a:r>
          </a:p>
        </p:txBody>
      </p:sp>
      <p:sp>
        <p:nvSpPr>
          <p:cNvPr id="17" name="TextBox 16">
            <a:extLst>
              <a:ext uri="{FF2B5EF4-FFF2-40B4-BE49-F238E27FC236}">
                <a16:creationId xmlns:a16="http://schemas.microsoft.com/office/drawing/2014/main" id="{78E2E25D-C05F-584A-A29F-C3D229BC1A9B}"/>
              </a:ext>
            </a:extLst>
          </p:cNvPr>
          <p:cNvSpPr txBox="1"/>
          <p:nvPr/>
        </p:nvSpPr>
        <p:spPr>
          <a:xfrm>
            <a:off x="6434737" y="4299718"/>
            <a:ext cx="1673837" cy="1200329"/>
          </a:xfrm>
          <a:prstGeom prst="rect">
            <a:avLst/>
          </a:prstGeom>
          <a:solidFill>
            <a:schemeClr val="accent2"/>
          </a:solidFill>
        </p:spPr>
        <p:txBody>
          <a:bodyPr wrap="square" rtlCol="0">
            <a:spAutoFit/>
          </a:bodyPr>
          <a:lstStyle/>
          <a:p>
            <a:r>
              <a:rPr lang="en-US" dirty="0">
                <a:solidFill>
                  <a:schemeClr val="bg1"/>
                </a:solidFill>
              </a:rPr>
              <a:t>Where do chilis fit in? Are they also considered to be spices?</a:t>
            </a:r>
          </a:p>
        </p:txBody>
      </p:sp>
    </p:spTree>
    <p:extLst>
      <p:ext uri="{BB962C8B-B14F-4D97-AF65-F5344CB8AC3E}">
        <p14:creationId xmlns:p14="http://schemas.microsoft.com/office/powerpoint/2010/main" val="302904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6B0B-1BB9-8D45-BFED-35182A22A101}"/>
              </a:ext>
            </a:extLst>
          </p:cNvPr>
          <p:cNvSpPr>
            <a:spLocks noGrp="1"/>
          </p:cNvSpPr>
          <p:nvPr>
            <p:ph type="title"/>
          </p:nvPr>
        </p:nvSpPr>
        <p:spPr>
          <a:xfrm>
            <a:off x="553479" y="703477"/>
            <a:ext cx="8153400" cy="532355"/>
          </a:xfrm>
        </p:spPr>
        <p:txBody>
          <a:bodyPr>
            <a:noAutofit/>
          </a:bodyPr>
          <a:lstStyle/>
          <a:p>
            <a:r>
              <a:rPr lang="en-US" sz="3200" cap="small" dirty="0">
                <a:solidFill>
                  <a:srgbClr val="9EB060">
                    <a:lumMod val="75000"/>
                  </a:srgbClr>
                </a:solidFill>
                <a:ea typeface="ＭＳ Ｐゴシック" charset="0"/>
                <a:cs typeface="Arial" charset="0"/>
              </a:rPr>
              <a:t>Explore flavor profiles to enhance cooking</a:t>
            </a:r>
            <a:endParaRPr lang="en-US" sz="3200" dirty="0"/>
          </a:p>
        </p:txBody>
      </p:sp>
      <p:sp>
        <p:nvSpPr>
          <p:cNvPr id="4" name="Slide Number Placeholder 3">
            <a:extLst>
              <a:ext uri="{FF2B5EF4-FFF2-40B4-BE49-F238E27FC236}">
                <a16:creationId xmlns:a16="http://schemas.microsoft.com/office/drawing/2014/main" id="{97CCCF6A-04E7-6E44-938C-E6FEEEF527EF}"/>
              </a:ext>
            </a:extLst>
          </p:cNvPr>
          <p:cNvSpPr>
            <a:spLocks noGrp="1"/>
          </p:cNvSpPr>
          <p:nvPr>
            <p:ph type="sldNum" sz="quarter" idx="12"/>
          </p:nvPr>
        </p:nvSpPr>
        <p:spPr/>
        <p:txBody>
          <a:bodyPr>
            <a:normAutofit fontScale="85000" lnSpcReduction="20000"/>
          </a:bodyPr>
          <a:lstStyle/>
          <a:p>
            <a:fld id="{5517F259-CC70-064A-ADE9-C84EBA9624F2}" type="slidenum">
              <a:rPr lang="en-US" smtClean="0"/>
              <a:t>9</a:t>
            </a:fld>
            <a:endParaRPr lang="en-US"/>
          </a:p>
        </p:txBody>
      </p:sp>
      <p:sp>
        <p:nvSpPr>
          <p:cNvPr id="5" name="Content Placeholder 4">
            <a:extLst>
              <a:ext uri="{FF2B5EF4-FFF2-40B4-BE49-F238E27FC236}">
                <a16:creationId xmlns:a16="http://schemas.microsoft.com/office/drawing/2014/main" id="{283484D2-D55C-4E43-B0EC-04287259F157}"/>
              </a:ext>
            </a:extLst>
          </p:cNvPr>
          <p:cNvSpPr>
            <a:spLocks noGrp="1"/>
          </p:cNvSpPr>
          <p:nvPr>
            <p:ph sz="quarter" idx="1"/>
          </p:nvPr>
        </p:nvSpPr>
        <p:spPr>
          <a:xfrm>
            <a:off x="1363851" y="2600043"/>
            <a:ext cx="4027704" cy="923331"/>
          </a:xfrm>
        </p:spPr>
        <p:txBody>
          <a:bodyPr>
            <a:normAutofit/>
          </a:bodyPr>
          <a:lstStyle/>
          <a:p>
            <a:pPr marL="0" indent="0" algn="r" fontAlgn="base">
              <a:spcBef>
                <a:spcPct val="0"/>
              </a:spcBef>
              <a:buClr>
                <a:srgbClr val="D09A08"/>
              </a:buClr>
              <a:buNone/>
              <a:tabLst>
                <a:tab pos="228600" algn="l"/>
              </a:tabLst>
              <a:defRPr/>
            </a:pPr>
            <a:r>
              <a:rPr lang="en-US" sz="1800" dirty="0">
                <a:solidFill>
                  <a:srgbClr val="857A64"/>
                </a:solidFill>
                <a:latin typeface="Arial" charset="0"/>
                <a:cs typeface="Times New Roman" charset="0"/>
              </a:rPr>
              <a:t>Each spice, chile, or herb has specific, unique chemical compounds that create the sensual qualities.        </a:t>
            </a:r>
          </a:p>
          <a:p>
            <a:pPr marL="136525" indent="0" algn="r" fontAlgn="base">
              <a:lnSpc>
                <a:spcPct val="130000"/>
              </a:lnSpc>
              <a:spcBef>
                <a:spcPct val="0"/>
              </a:spcBef>
              <a:buClr>
                <a:srgbClr val="D09A08"/>
              </a:buClr>
              <a:buNone/>
              <a:tabLst>
                <a:tab pos="228600" algn="l"/>
              </a:tabLst>
              <a:defRPr/>
            </a:pPr>
            <a:endParaRPr lang="en-US" sz="1800" dirty="0">
              <a:solidFill>
                <a:srgbClr val="857A64"/>
              </a:solidFill>
              <a:latin typeface="Arial" charset="0"/>
              <a:cs typeface="Times New Roman" charset="0"/>
            </a:endParaRPr>
          </a:p>
        </p:txBody>
      </p:sp>
      <p:sp>
        <p:nvSpPr>
          <p:cNvPr id="11" name="Slide Number Placeholder 9">
            <a:extLst>
              <a:ext uri="{FF2B5EF4-FFF2-40B4-BE49-F238E27FC236}">
                <a16:creationId xmlns:a16="http://schemas.microsoft.com/office/drawing/2014/main" id="{A4A21297-AC2F-4E44-B8C8-F620F892CB1F}"/>
              </a:ext>
            </a:extLst>
          </p:cNvPr>
          <p:cNvSpPr txBox="1">
            <a:spLocks noGrp="1"/>
          </p:cNvSpPr>
          <p:nvPr/>
        </p:nvSpPr>
        <p:spPr bwMode="auto">
          <a:xfrm>
            <a:off x="266700" y="6207659"/>
            <a:ext cx="578637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en-US" sz="1100" dirty="0">
                <a:solidFill>
                  <a:schemeClr val="tx1">
                    <a:lumMod val="50000"/>
                    <a:lumOff val="50000"/>
                  </a:schemeClr>
                </a:solidFill>
              </a:rPr>
              <a:t>Copyright © 2022 Ocean View Nutrition and Kitchen on Fire. All Rights Reserved.</a:t>
            </a:r>
          </a:p>
        </p:txBody>
      </p:sp>
      <p:graphicFrame>
        <p:nvGraphicFramePr>
          <p:cNvPr id="13" name="Diagram 12">
            <a:extLst>
              <a:ext uri="{FF2B5EF4-FFF2-40B4-BE49-F238E27FC236}">
                <a16:creationId xmlns:a16="http://schemas.microsoft.com/office/drawing/2014/main" id="{6D027D3F-5963-E744-8FD2-9CBBBD32E136}"/>
              </a:ext>
            </a:extLst>
          </p:cNvPr>
          <p:cNvGraphicFramePr/>
          <p:nvPr>
            <p:extLst>
              <p:ext uri="{D42A27DB-BD31-4B8C-83A1-F6EECF244321}">
                <p14:modId xmlns:p14="http://schemas.microsoft.com/office/powerpoint/2010/main" val="2009058256"/>
              </p:ext>
            </p:extLst>
          </p:nvPr>
        </p:nvGraphicFramePr>
        <p:xfrm>
          <a:off x="4791966" y="1853407"/>
          <a:ext cx="3685607" cy="2439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9E803075-5FB5-E541-90DF-0DF2DBDDC666}"/>
              </a:ext>
            </a:extLst>
          </p:cNvPr>
          <p:cNvSpPr txBox="1"/>
          <p:nvPr/>
        </p:nvSpPr>
        <p:spPr>
          <a:xfrm>
            <a:off x="3165659" y="4563562"/>
            <a:ext cx="3350587" cy="923330"/>
          </a:xfrm>
          <a:prstGeom prst="rect">
            <a:avLst/>
          </a:prstGeom>
          <a:noFill/>
        </p:spPr>
        <p:txBody>
          <a:bodyPr wrap="square" rtlCol="0">
            <a:spAutoFit/>
          </a:bodyPr>
          <a:lstStyle/>
          <a:p>
            <a:r>
              <a:rPr lang="en-US" sz="1800" dirty="0">
                <a:solidFill>
                  <a:srgbClr val="857A64"/>
                </a:solidFill>
                <a:latin typeface="Arial" charset="0"/>
                <a:cs typeface="Times New Roman" charset="0"/>
              </a:rPr>
              <a:t>Taste revolves around the five flavors our tongues have receptors to identify.</a:t>
            </a:r>
          </a:p>
        </p:txBody>
      </p:sp>
      <p:sp>
        <p:nvSpPr>
          <p:cNvPr id="19" name="TextBox 18">
            <a:extLst>
              <a:ext uri="{FF2B5EF4-FFF2-40B4-BE49-F238E27FC236}">
                <a16:creationId xmlns:a16="http://schemas.microsoft.com/office/drawing/2014/main" id="{02121CEB-CC02-4641-B1E5-5E8D8C99E371}"/>
              </a:ext>
            </a:extLst>
          </p:cNvPr>
          <p:cNvSpPr txBox="1"/>
          <p:nvPr/>
        </p:nvSpPr>
        <p:spPr>
          <a:xfrm>
            <a:off x="533400" y="1682167"/>
            <a:ext cx="5338321" cy="461665"/>
          </a:xfrm>
          <a:prstGeom prst="rect">
            <a:avLst/>
          </a:prstGeom>
          <a:noFill/>
        </p:spPr>
        <p:txBody>
          <a:bodyPr wrap="none" rtlCol="0">
            <a:spAutoFit/>
          </a:bodyPr>
          <a:lstStyle/>
          <a:p>
            <a:r>
              <a:rPr lang="en-US" sz="2400" dirty="0">
                <a:solidFill>
                  <a:srgbClr val="857A64"/>
                </a:solidFill>
                <a:latin typeface="Arial" charset="0"/>
                <a:cs typeface="Times New Roman" charset="0"/>
              </a:rPr>
              <a:t>Food would be boring without spices! </a:t>
            </a:r>
          </a:p>
        </p:txBody>
      </p:sp>
      <p:graphicFrame>
        <p:nvGraphicFramePr>
          <p:cNvPr id="26" name="Diagram 25">
            <a:extLst>
              <a:ext uri="{FF2B5EF4-FFF2-40B4-BE49-F238E27FC236}">
                <a16:creationId xmlns:a16="http://schemas.microsoft.com/office/drawing/2014/main" id="{18708B7C-AC93-404E-B2BA-133B236F5120}"/>
              </a:ext>
            </a:extLst>
          </p:cNvPr>
          <p:cNvGraphicFramePr/>
          <p:nvPr>
            <p:extLst>
              <p:ext uri="{D42A27DB-BD31-4B8C-83A1-F6EECF244321}">
                <p14:modId xmlns:p14="http://schemas.microsoft.com/office/powerpoint/2010/main" val="1674612976"/>
              </p:ext>
            </p:extLst>
          </p:nvPr>
        </p:nvGraphicFramePr>
        <p:xfrm>
          <a:off x="266701" y="3678355"/>
          <a:ext cx="3096428" cy="25265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4717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VN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fuel and Recharge - Lisa Miller - Kitchen on Fire - Ocean View Nutrition - 2018.11.14 v2 KEEP other copies may be corrupt" id="{36084308-463E-C741-9571-44E581D6E149}" vid="{1D929807-118B-0849-824C-C5F105F8E1A4}"/>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fuel and Recharge - Lisa Miller - Kitchen on Fire - Ocean View Nutrition - 2018.11.14 v2 KEEP other copies may be corrupt" id="{36084308-463E-C741-9571-44E581D6E149}" vid="{87203C4C-A2F9-024E-B103-0D6BEA1CC9FB}"/>
    </a:ext>
  </a:extLst>
</a:theme>
</file>

<file path=ppt/theme/theme3.xml><?xml version="1.0" encoding="utf-8"?>
<a:theme xmlns:a="http://schemas.openxmlformats.org/drawingml/2006/main" name="Median">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fuel and Recharge - Lisa Miller - Kitchen on Fire - Ocean View Nutrition - 2018.11.14 v2 KEEP other copies may be corrupt" id="{36084308-463E-C741-9571-44E581D6E149}" vid="{93E80C97-57BA-8B42-AE36-2BC1B0DE729B}"/>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fuel and Recharge - Lisa Miller - Kitchen on Fire - Ocean View Nutrition - 2018.11.14 v2 KEEP other copies may be corrupt" id="{36084308-463E-C741-9571-44E581D6E149}" vid="{0C6206B3-1CB9-B746-BA3E-69B108C78256}"/>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fuel and Recharge - Lisa Miller - Kitchen on Fire - Ocean View Nutrition - 2018.11.14 v2 KEEP other copies may be corrupt" id="{36084308-463E-C741-9571-44E581D6E149}" vid="{078F3F61-7868-E14A-88DF-FA19C5859BB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33122</TotalTime>
  <Words>1986</Words>
  <Application>Microsoft Macintosh PowerPoint</Application>
  <PresentationFormat>On-screen Show (4:3)</PresentationFormat>
  <Paragraphs>233</Paragraphs>
  <Slides>17</Slides>
  <Notes>10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17</vt:i4>
      </vt:variant>
    </vt:vector>
  </HeadingPairs>
  <TitlesOfParts>
    <vt:vector size="29" baseType="lpstr">
      <vt:lpstr>Arial</vt:lpstr>
      <vt:lpstr>Calibri</vt:lpstr>
      <vt:lpstr>Clarkson</vt:lpstr>
      <vt:lpstr>Helvetica</vt:lpstr>
      <vt:lpstr>Tw Cen MT</vt:lpstr>
      <vt:lpstr>Wingdings</vt:lpstr>
      <vt:lpstr>Wingdings 2</vt:lpstr>
      <vt:lpstr>OVN 2018</vt:lpstr>
      <vt:lpstr>1_Custom Design</vt:lpstr>
      <vt:lpstr>Median</vt:lpstr>
      <vt:lpstr>2_Custom Design</vt:lpstr>
      <vt:lpstr>3_Custom Design</vt:lpstr>
      <vt:lpstr> The World of Spices – A Journey in Flavors &amp; Health  Lisa Michelle Miller BS, NC Nutrition Consultant, certified  Ocean View Nutrition – Nutrition Consulting Kitchen on Fire – Cooking School</vt:lpstr>
      <vt:lpstr>Time for your Health Fair! It’s all about You!</vt:lpstr>
      <vt:lpstr>Spicing up your Wellness Journey</vt:lpstr>
      <vt:lpstr>PowerPoint Presentation</vt:lpstr>
      <vt:lpstr>Who are Kitchen on Fire &amp; Ocean View Nutrition?</vt:lpstr>
      <vt:lpstr>PowerPoint Presentation</vt:lpstr>
      <vt:lpstr>Learn the origin of spices around the world</vt:lpstr>
      <vt:lpstr>Learn the origin of spices around the world</vt:lpstr>
      <vt:lpstr>Explore flavor profiles to enhance cooking</vt:lpstr>
      <vt:lpstr>Follow flavors around the world</vt:lpstr>
      <vt:lpstr>Understand the powerful health benefits of spices</vt:lpstr>
      <vt:lpstr>How can spices benefit your health?</vt:lpstr>
      <vt:lpstr>Sourcing Spices to Maximize Quality &amp; Flavor</vt:lpstr>
      <vt:lpstr>Preserve Spices to Maximize Quality &amp; Flavor</vt:lpstr>
      <vt:lpstr>Build a Spice Toolkit to Inspire Your Cuisine</vt:lpstr>
      <vt:lpstr>What steps will you take today?</vt:lpstr>
      <vt:lpstr>Wrap Up /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Refuel and Recovery Lisa Michelle Miller BS, NC Nutrition Consultant, certified</dc:title>
  <dc:creator>Lisa Miller</dc:creator>
  <cp:lastModifiedBy>Lisa Miller</cp:lastModifiedBy>
  <cp:revision>452</cp:revision>
  <cp:lastPrinted>2022-11-01T01:28:31Z</cp:lastPrinted>
  <dcterms:created xsi:type="dcterms:W3CDTF">2018-10-28T18:21:12Z</dcterms:created>
  <dcterms:modified xsi:type="dcterms:W3CDTF">2022-11-02T00:30:42Z</dcterms:modified>
</cp:coreProperties>
</file>